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56" r:id="rId3"/>
    <p:sldId id="306" r:id="rId4"/>
    <p:sldId id="336" r:id="rId5"/>
    <p:sldId id="257" r:id="rId6"/>
    <p:sldId id="307" r:id="rId7"/>
    <p:sldId id="258" r:id="rId8"/>
    <p:sldId id="337" r:id="rId9"/>
    <p:sldId id="348" r:id="rId10"/>
    <p:sldId id="356" r:id="rId11"/>
    <p:sldId id="357" r:id="rId12"/>
    <p:sldId id="350" r:id="rId13"/>
    <p:sldId id="358" r:id="rId14"/>
    <p:sldId id="351" r:id="rId15"/>
    <p:sldId id="352" r:id="rId16"/>
    <p:sldId id="353" r:id="rId17"/>
    <p:sldId id="354" r:id="rId18"/>
    <p:sldId id="355" r:id="rId19"/>
    <p:sldId id="311" r:id="rId20"/>
    <p:sldId id="340" r:id="rId21"/>
    <p:sldId id="341" r:id="rId22"/>
    <p:sldId id="346" r:id="rId23"/>
    <p:sldId id="329" r:id="rId24"/>
    <p:sldId id="333" r:id="rId25"/>
    <p:sldId id="328" r:id="rId26"/>
    <p:sldId id="330" r:id="rId27"/>
    <p:sldId id="324" r:id="rId28"/>
    <p:sldId id="334" r:id="rId29"/>
    <p:sldId id="342" r:id="rId30"/>
    <p:sldId id="344" r:id="rId31"/>
    <p:sldId id="265" r:id="rId32"/>
    <p:sldId id="369" r:id="rId33"/>
    <p:sldId id="360" r:id="rId34"/>
    <p:sldId id="361" r:id="rId35"/>
    <p:sldId id="363" r:id="rId36"/>
    <p:sldId id="364" r:id="rId37"/>
    <p:sldId id="313" r:id="rId38"/>
    <p:sldId id="339" r:id="rId39"/>
    <p:sldId id="367" r:id="rId40"/>
    <p:sldId id="366" r:id="rId41"/>
  </p:sldIdLst>
  <p:sldSz cx="14630400" cy="8229600"/>
  <p:notesSz cx="8229600" cy="146304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Cascadia Code SemiBold" panose="020B0609020000020004" pitchFamily="49" charset="0"/>
      <p:bold r:id="rId49"/>
      <p:boldItalic r:id="rId50"/>
    </p:embeddedFont>
    <p:embeddedFont>
      <p:font typeface="Cascadia Mono SemiBold" panose="020B0609020000020004" pitchFamily="49" charset="0"/>
      <p:bold r:id="rId51"/>
      <p:boldItalic r:id="rId52"/>
    </p:embeddedFont>
    <p:embeddedFont>
      <p:font typeface="Crimson Pro Semi Bold" panose="020B0604020202020204" charset="0"/>
      <p:regular r:id="rId53"/>
    </p:embeddedFont>
    <p:embeddedFont>
      <p:font typeface="Heebo" panose="020B0604020202020204" charset="-79"/>
      <p:regular r:id="rId54"/>
      <p:bold r:id="rId55"/>
    </p:embeddedFont>
    <p:embeddedFont>
      <p:font typeface="Lato" panose="020B0604020202020204" charset="0"/>
      <p:regular r:id="rId56"/>
    </p:embeddedFont>
    <p:embeddedFont>
      <p:font typeface="Merriweather" panose="020B0604020202020204" charset="0"/>
      <p:regular r:id="rId57"/>
      <p:bold r:id="rId58"/>
      <p:italic r:id="rId59"/>
      <p:boldItalic r:id="rId60"/>
    </p:embeddedFont>
    <p:embeddedFont>
      <p:font typeface="Raleway" panose="020B0604020202020204" charset="0"/>
      <p:regular r:id="rId61"/>
    </p:embeddedFont>
    <p:embeddedFont>
      <p:font typeface="Times" panose="02020603050405020304" pitchFamily="18" charset="0"/>
      <p:regular r:id="rId62"/>
      <p:bold r:id="rId63"/>
      <p:italic r:id="rId64"/>
      <p:boldItalic r:id="rId65"/>
    </p:embeddedFont>
  </p:embeddedFontLst>
  <p:custDataLst>
    <p:tags r:id="rId66"/>
  </p:custDataLst>
  <p:defaultTextStyle>
    <a:defPPr>
      <a:defRPr lang="ru-RU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 Light" panose="020F030202020403020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 Light" panose="020F030202020403020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 Light" panose="020F030202020403020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 Light" panose="020F030202020403020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 Light" panose="020F030202020403020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 Light" panose="020F030202020403020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 Light" panose="020F030202020403020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 Light" panose="020F030202020403020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 Light" panose="020F030202020403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0"/>
  </p:normalViewPr>
  <p:slideViewPr>
    <p:cSldViewPr>
      <p:cViewPr varScale="1">
        <p:scale>
          <a:sx n="57" d="100"/>
          <a:sy n="57" d="100"/>
        </p:scale>
        <p:origin x="58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Header Placeholder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SzPct val="100000"/>
              <a:buFont typeface="Calibri Light" panose="020F0302020204030204" charset="0"/>
              <a:buNone/>
              <a:defRPr sz="1200"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46083" name="Date Placeholder 2"/>
          <p:cNvSpPr>
            <a:spLocks noGrp="1" noChangeArrowheads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SzPct val="100000"/>
              <a:buFont typeface="Calibri Light" panose="020F0302020204030204" charset="0"/>
              <a:buNone/>
              <a:defRPr sz="1200" smtClean="0"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fld id="{90D669CD-2686-4070-8C83-316C2C5A12BD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charset="0"/>
                <a:ea typeface="+mn-ea"/>
                <a:cs typeface="+mn-cs"/>
              </a:rPr>
              <a:t>8/23/2025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21508" name="Slide Image Placeholder 3"/>
          <p:cNvSpPr>
            <a:spLocks noGrp="1" noRot="1" noChangeAspect="1"/>
          </p:cNvSpPr>
          <p:nvPr>
            <p:ph type="sldImg" idx="5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6085" name="Notes Placeholder 4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4608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SzPct val="100000"/>
              <a:buFont typeface="Calibri Light" panose="020F0302020204030204" charset="0"/>
              <a:buNone/>
              <a:defRPr sz="1200"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SzPct val="100000"/>
              <a:buFont typeface="Calibri Light" panose="020F0302020204030204" charset="0"/>
              <a:buNone/>
            </a:pPr>
            <a:fld id="{9A0DB2DC-4C9A-4742-B13C-FB6460FD3503}" type="slidenum">
              <a:rPr lang="en-US" altLang="en-US" sz="1200" dirty="0">
                <a:cs typeface="Arial" panose="020B0604020202020204" pitchFamily="34" charset="0"/>
              </a:rPr>
              <a:t>‹#›</a:t>
            </a:fld>
            <a:endParaRPr lang="en-US" altLang="en-US" sz="1200" dirty="0"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anose="020F0302020204030204" charset="0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anose="020F0302020204030204" charset="0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anose="020F0302020204030204" charset="0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anose="020F0302020204030204" charset="0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anose="020F03020202040302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2355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1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4506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30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4506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32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4506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33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3379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3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2662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4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2867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6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4301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8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4301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9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4301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10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4301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13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rou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4301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SzPct val="100000"/>
              <a:buFont typeface="Calibri Light" panose="020F0302020204030204" charset="0"/>
            </a:pPr>
            <a:fld id="{9A0DB2DC-4C9A-4742-B13C-FB6460FD3503}" type="slidenum">
              <a:rPr lang="en-US" altLang="en-US" sz="1200" dirty="0"/>
              <a:t>21</a:t>
            </a:fld>
            <a:endParaRPr lang="en-US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pic>
        <p:nvPicPr>
          <p:cNvPr id="9220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pic>
        <p:nvPicPr>
          <p:cNvPr id="1024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/>
          <a:lstStyle>
            <a:lvl1pPr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1pPr>
            <a:lvl2pPr marL="742950" indent="-28575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2pPr>
            <a:lvl3pPr marL="11430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3pPr>
            <a:lvl4pPr marL="16002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4pPr>
            <a:lvl5pPr marL="20574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11268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/>
          <a:lstStyle>
            <a:lvl1pPr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1pPr>
            <a:lvl2pPr marL="742950" indent="-28575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2pPr>
            <a:lvl3pPr marL="11430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3pPr>
            <a:lvl4pPr marL="16002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4pPr>
            <a:lvl5pPr marL="20574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12292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/>
          <a:lstStyle>
            <a:lvl1pPr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1pPr>
            <a:lvl2pPr marL="742950" indent="-28575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2pPr>
            <a:lvl3pPr marL="11430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3pPr>
            <a:lvl4pPr marL="16002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4pPr>
            <a:lvl5pPr marL="20574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13316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/>
          <a:lstStyle>
            <a:lvl1pPr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1pPr>
            <a:lvl2pPr marL="742950" indent="-28575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2pPr>
            <a:lvl3pPr marL="11430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3pPr>
            <a:lvl4pPr marL="16002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4pPr>
            <a:lvl5pPr marL="20574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14340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/>
          <a:lstStyle>
            <a:lvl1pPr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1pPr>
            <a:lvl2pPr marL="742950" indent="-28575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2pPr>
            <a:lvl3pPr marL="11430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3pPr>
            <a:lvl4pPr marL="16002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4pPr>
            <a:lvl5pPr marL="20574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1536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/>
          <a:lstStyle>
            <a:lvl1pPr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1pPr>
            <a:lvl2pPr marL="742950" indent="-28575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2pPr>
            <a:lvl3pPr marL="11430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3pPr>
            <a:lvl4pPr marL="16002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4pPr>
            <a:lvl5pPr marL="20574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16388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/>
          <a:lstStyle>
            <a:lvl1pPr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1pPr>
            <a:lvl2pPr marL="742950" indent="-28575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2pPr>
            <a:lvl3pPr marL="11430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3pPr>
            <a:lvl4pPr marL="16002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4pPr>
            <a:lvl5pPr marL="20574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17412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pic>
        <p:nvPicPr>
          <p:cNvPr id="1028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/>
          <a:lstStyle>
            <a:lvl1pPr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1pPr>
            <a:lvl2pPr marL="742950" indent="-28575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2pPr>
            <a:lvl3pPr marL="11430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3pPr>
            <a:lvl4pPr marL="16002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4pPr>
            <a:lvl5pPr marL="20574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18436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/>
          <a:lstStyle>
            <a:lvl1pPr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1pPr>
            <a:lvl2pPr marL="742950" indent="-28575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2pPr>
            <a:lvl3pPr marL="11430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3pPr>
            <a:lvl4pPr marL="16002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4pPr>
            <a:lvl5pPr marL="20574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19460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/>
          <a:lstStyle>
            <a:lvl1pPr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1pPr>
            <a:lvl2pPr marL="742950" indent="-28575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2pPr>
            <a:lvl3pPr marL="11430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3pPr>
            <a:lvl4pPr marL="16002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4pPr>
            <a:lvl5pPr marL="2057400" indent="-228600"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  <a:cs typeface="Calibri" panose="020F050202020403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2048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pic>
        <p:nvPicPr>
          <p:cNvPr id="2052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pic>
        <p:nvPicPr>
          <p:cNvPr id="3076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pic>
        <p:nvPicPr>
          <p:cNvPr id="4100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pic>
        <p:nvPicPr>
          <p:cNvPr id="512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pic>
        <p:nvPicPr>
          <p:cNvPr id="6148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pic>
        <p:nvPicPr>
          <p:cNvPr id="7172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3" name="Shape 1"/>
          <p:cNvSpPr>
            <a:spLocks noChangeArrowheads="1"/>
          </p:cNvSpPr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 Light" panose="020F0302020204030204" charset="0"/>
              </a:defRPr>
            </a:lvl1pPr>
            <a:lvl2pPr>
              <a:defRPr>
                <a:solidFill>
                  <a:schemeClr val="tx1"/>
                </a:solidFill>
                <a:latin typeface="Calibri Light" panose="020F0302020204030204" charset="0"/>
              </a:defRPr>
            </a:lvl2pPr>
            <a:lvl3pPr>
              <a:defRPr>
                <a:solidFill>
                  <a:schemeClr val="tx1"/>
                </a:solidFill>
                <a:latin typeface="Calibri Light" panose="020F0302020204030204" charset="0"/>
              </a:defRPr>
            </a:lvl3pPr>
            <a:lvl4pPr>
              <a:defRPr>
                <a:solidFill>
                  <a:schemeClr val="tx1"/>
                </a:solidFill>
                <a:latin typeface="Calibri Light" panose="020F0302020204030204" charset="0"/>
              </a:defRPr>
            </a:lvl4pPr>
            <a:lvl5pPr>
              <a:defRPr>
                <a:solidFill>
                  <a:schemeClr val="tx1"/>
                </a:solidFill>
                <a:latin typeface="Calibri Light" panose="020F030202020403020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buFont typeface="Calibri Light" panose="020F0302020204030204" charset="0"/>
              <a:defRPr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pic>
        <p:nvPicPr>
          <p:cNvPr id="8196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7750175"/>
            <a:ext cx="1722438" cy="41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Calibri Light" panose="020F030202020403020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+mn-lt"/>
          <a:ea typeface="+mn-ea"/>
          <a:cs typeface="Calibri" panose="020F050202020403020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+mn-lt"/>
          <a:ea typeface="+mn-ea"/>
          <a:cs typeface="Calibri" panose="020F050202020403020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Calibri" panose="020F050202020403020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+mn-lt"/>
          <a:ea typeface="+mn-ea"/>
          <a:cs typeface="Calibri" panose="020F050202020403020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+mn-lt"/>
          <a:ea typeface="+mn-ea"/>
          <a:cs typeface="Calibri" panose="020F050202020403020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Calibri Light" panose="020F030202020403020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charset="0"/>
          <a:cs typeface="Calibri Light" panose="020F030202020403020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+mn-lt"/>
          <a:ea typeface="+mn-ea"/>
          <a:cs typeface="Calibri" panose="020F050202020403020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+mn-lt"/>
          <a:ea typeface="+mn-ea"/>
          <a:cs typeface="Calibri" panose="020F050202020403020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Calibri" panose="020F050202020403020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+mn-lt"/>
          <a:ea typeface="+mn-ea"/>
          <a:cs typeface="Calibri" panose="020F050202020403020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+mn-lt"/>
          <a:ea typeface="+mn-ea"/>
          <a:cs typeface="Calibri" panose="020F050202020403020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895" y="0"/>
            <a:ext cx="5183505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Text 0"/>
          <p:cNvSpPr/>
          <p:nvPr/>
        </p:nvSpPr>
        <p:spPr>
          <a:xfrm>
            <a:off x="228600" y="1371600"/>
            <a:ext cx="9062720" cy="214249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1" hangingPunct="1">
              <a:lnSpc>
                <a:spcPct val="164000"/>
              </a:lnSpc>
              <a:buClr>
                <a:srgbClr val="1F1E1E"/>
              </a:buClr>
            </a:pPr>
            <a:r>
              <a:rPr lang="en-GB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erriweather" panose="00000500000000000000" pitchFamily="2" charset="0"/>
              </a:rPr>
              <a:t>Design and Development of a 6-Degree-of-Freedom Robotic Arm</a:t>
            </a:r>
            <a:r>
              <a:rPr lang="en-US" altLang="en-GB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erriweather" panose="00000500000000000000" pitchFamily="2" charset="0"/>
              </a:rPr>
              <a:t> for composite Fibre Placement</a:t>
            </a:r>
            <a:endParaRPr lang="en-GB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Merriweather" panose="00000500000000000000" pitchFamily="2" charset="0"/>
              <a:cs typeface="Times New Roman" panose="02020603050405020304" pitchFamily="18" charset="0"/>
              <a:sym typeface="Merriweather" panose="00000500000000000000" pitchFamily="2" charset="0"/>
            </a:endParaRPr>
          </a:p>
        </p:txBody>
      </p:sp>
      <p:sp>
        <p:nvSpPr>
          <p:cNvPr id="22533" name="Text 3"/>
          <p:cNvSpPr/>
          <p:nvPr/>
        </p:nvSpPr>
        <p:spPr>
          <a:xfrm>
            <a:off x="533400" y="4343400"/>
            <a:ext cx="6934200" cy="2819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lnSpc>
                <a:spcPct val="160000"/>
              </a:lnSpc>
              <a:buClr>
                <a:srgbClr val="3B3535"/>
              </a:buClr>
            </a:pPr>
            <a:r>
              <a:rPr lang="en-US" alt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Chief Delaney Blessings Garikayi</a:t>
            </a:r>
          </a:p>
          <a:p>
            <a:pPr eaLnBrk="1" hangingPunct="1">
              <a:lnSpc>
                <a:spcPct val="160000"/>
              </a:lnSpc>
              <a:buClr>
                <a:srgbClr val="3B3535"/>
              </a:buClr>
            </a:pPr>
            <a:r>
              <a:rPr lang="en-US" alt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Tendai </a:t>
            </a:r>
            <a:r>
              <a:rPr lang="en-US" altLang="en-US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Takuramunashe</a:t>
            </a:r>
            <a:r>
              <a:rPr lang="en-US" alt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Gurupira</a:t>
            </a:r>
            <a:r>
              <a:rPr lang="en-US" alt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60000"/>
              </a:lnSpc>
              <a:buClr>
                <a:srgbClr val="3B3535"/>
              </a:buClr>
            </a:pPr>
            <a:r>
              <a:rPr lang="en-IN" sz="24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I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Mechatronics Engineering, KIIT University</a:t>
            </a:r>
            <a:endParaRPr lang="en-US" altLang="en-US" sz="24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160000"/>
              </a:lnSpc>
              <a:buClr>
                <a:srgbClr val="3B3535"/>
              </a:buClr>
            </a:pPr>
            <a:endParaRPr lang="en-US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160000"/>
              </a:lnSpc>
              <a:buClr>
                <a:srgbClr val="3B3535"/>
              </a:buClr>
            </a:pPr>
            <a:r>
              <a:rPr lang="en-U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Supervisor</a:t>
            </a:r>
            <a:r>
              <a:rPr lang="en-US" alt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lang="en-US" altLang="en-US" sz="2400" b="1" dirty="0">
                <a:solidFill>
                  <a:srgbClr val="3B353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Dr. Nitin Sharma</a:t>
            </a:r>
          </a:p>
          <a:p>
            <a:pPr eaLnBrk="1" hangingPunct="1">
              <a:lnSpc>
                <a:spcPct val="160000"/>
              </a:lnSpc>
              <a:buClr>
                <a:srgbClr val="3B3535"/>
              </a:buClr>
            </a:pPr>
            <a:endParaRPr lang="en-US" altLang="en-US" sz="2400" b="1" dirty="0">
              <a:solidFill>
                <a:srgbClr val="3B3535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130175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Simulink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4114800" y="922020"/>
            <a:ext cx="6833870" cy="53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Analysis Flow in MATLAB Simulink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" y="2286000"/>
            <a:ext cx="9063355" cy="415036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10820400" y="3733800"/>
            <a:ext cx="2212340" cy="13633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Interface MATLAB with Arduino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10668000" y="6096000"/>
            <a:ext cx="2722880" cy="11664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Upload code to Arduino for robot movement</a:t>
            </a:r>
          </a:p>
        </p:txBody>
      </p:sp>
      <p:sp>
        <p:nvSpPr>
          <p:cNvPr id="28" name="Rectangles 27"/>
          <p:cNvSpPr/>
          <p:nvPr/>
        </p:nvSpPr>
        <p:spPr>
          <a:xfrm>
            <a:off x="334010" y="2209800"/>
            <a:ext cx="9220200" cy="426720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9601200" y="4191000"/>
            <a:ext cx="1219200" cy="5334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11445875" y="5348605"/>
            <a:ext cx="967105" cy="5283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1120140" y="6463030"/>
            <a:ext cx="7603490" cy="5035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Inverse and Forward Kinematics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11233785" y="7620000"/>
            <a:ext cx="3303905" cy="503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12877800" y="77724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5842" name="Google Shape;205;p23"/>
          <p:cNvSpPr txBox="1"/>
          <p:nvPr/>
        </p:nvSpPr>
        <p:spPr>
          <a:xfrm>
            <a:off x="3124200" y="228600"/>
            <a:ext cx="8444865" cy="677078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91425" rIns="91425" bIns="91425">
            <a:spAutoFit/>
          </a:bodyPr>
          <a:lstStyle/>
          <a:p>
            <a:pPr algn="ctr" eaLnBrk="1" hangingPunct="1">
              <a:buClr>
                <a:srgbClr val="000000"/>
              </a:buClr>
              <a:buSzTx/>
              <a:buFontTx/>
            </a:pPr>
            <a:r>
              <a:rPr lang="en-US" altLang="en-US" sz="3200" b="1" dirty="0">
                <a:solidFill>
                  <a:srgbClr val="00206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Model-I : </a:t>
            </a:r>
            <a:r>
              <a:rPr lang="en-US" altLang="en-US" sz="3200" b="1" dirty="0">
                <a:solidFill>
                  <a:srgbClr val="C00000"/>
                </a:solidFill>
                <a:latin typeface="Cascadia Mono SemiBold" panose="020B0609020000020004" pitchFamily="49" charset="0"/>
                <a:ea typeface="Lato" panose="020F0502020204030203" pitchFamily="34" charset="0"/>
                <a:cs typeface="Cascadia Mono SemiBold" panose="020B0609020000020004" pitchFamily="49" charset="0"/>
                <a:sym typeface="Lato" panose="020F0502020204030203" pitchFamily="34" charset="0"/>
              </a:rPr>
              <a:t>Simscape Model - 5 DOF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12913995" cy="679386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0516870" y="6934200"/>
            <a:ext cx="288036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</a:rPr>
              <a:t>Robotic Arm Model</a:t>
            </a: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9872980" y="6248400"/>
            <a:ext cx="2084070" cy="6858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11125200" y="4343400"/>
            <a:ext cx="266573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</a:rPr>
              <a:t>Input Trajectory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10373995" y="3657600"/>
            <a:ext cx="2084070" cy="6858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12877800" y="77724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5842" name="Google Shape;205;p23"/>
          <p:cNvSpPr txBox="1"/>
          <p:nvPr/>
        </p:nvSpPr>
        <p:spPr>
          <a:xfrm>
            <a:off x="3092768" y="228600"/>
            <a:ext cx="8444865" cy="677078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91425" rIns="91425" bIns="91425">
            <a:spAutoFit/>
          </a:bodyPr>
          <a:lstStyle/>
          <a:p>
            <a:pPr algn="ctr" eaLnBrk="1" hangingPunct="1">
              <a:buClr>
                <a:srgbClr val="000000"/>
              </a:buClr>
              <a:buSzTx/>
              <a:buFontTx/>
            </a:pPr>
            <a:r>
              <a:rPr lang="en-US" altLang="en-US" sz="3200" b="1" dirty="0">
                <a:solidFill>
                  <a:srgbClr val="002060"/>
                </a:solidFill>
                <a:latin typeface="Cascadia Mono SemiBold" panose="020B0609020000020004" pitchFamily="49" charset="0"/>
                <a:ea typeface="Lato" panose="020B0604020202020204" charset="0"/>
                <a:cs typeface="Cascadia Mono SemiBold" panose="020B0609020000020004" pitchFamily="49" charset="0"/>
                <a:sym typeface="+mn-ea"/>
              </a:rPr>
              <a:t>Model-I : </a:t>
            </a:r>
            <a:r>
              <a:rPr lang="en-US" altLang="en-US" sz="3200" b="1" dirty="0">
                <a:solidFill>
                  <a:srgbClr val="C00000"/>
                </a:solidFill>
                <a:latin typeface="Cascadia Mono SemiBold" panose="020B0609020000020004" pitchFamily="49" charset="0"/>
                <a:ea typeface="Lato" panose="020B0604020202020204" charset="0"/>
                <a:cs typeface="Cascadia Mono SemiBold" panose="020B0609020000020004" pitchFamily="49" charset="0"/>
                <a:sym typeface="Lato" panose="020F0502020204030203" pitchFamily="34" charset="0"/>
              </a:rPr>
              <a:t>Simscape Model - 5 DOF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28600" y="4873625"/>
            <a:ext cx="14161770" cy="3241675"/>
            <a:chOff x="360" y="7435"/>
            <a:chExt cx="22302" cy="510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4" y="8280"/>
              <a:ext cx="7159" cy="42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" y="8280"/>
              <a:ext cx="7160" cy="42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" y="8280"/>
              <a:ext cx="7170" cy="4244"/>
            </a:xfrm>
            <a:prstGeom prst="rect">
              <a:avLst/>
            </a:prstGeom>
          </p:spPr>
        </p:pic>
        <p:sp>
          <p:nvSpPr>
            <p:cNvPr id="26" name="Text Box 25"/>
            <p:cNvSpPr txBox="1"/>
            <p:nvPr/>
          </p:nvSpPr>
          <p:spPr>
            <a:xfrm>
              <a:off x="2203" y="7440"/>
              <a:ext cx="3484" cy="8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x-coordinates</a:t>
              </a: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9779" y="7435"/>
              <a:ext cx="3484" cy="8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y-coordinates</a:t>
              </a: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7355" y="7435"/>
              <a:ext cx="3484" cy="8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z-coordinates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674770" y="1551305"/>
            <a:ext cx="8723783" cy="2725475"/>
            <a:chOff x="7957" y="2045"/>
            <a:chExt cx="14971" cy="4936"/>
          </a:xfrm>
        </p:grpSpPr>
        <p:sp>
          <p:nvSpPr>
            <p:cNvPr id="19" name="Text Box 18"/>
            <p:cNvSpPr txBox="1"/>
            <p:nvPr/>
          </p:nvSpPr>
          <p:spPr>
            <a:xfrm>
              <a:off x="18838" y="5992"/>
              <a:ext cx="3960" cy="8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A (0.4, 0.3, 0.2)</a:t>
              </a: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8969" y="2045"/>
              <a:ext cx="3959" cy="8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B (0.4, 0.3, 0.4)</a:t>
              </a: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7957" y="2070"/>
              <a:ext cx="4575" cy="8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r">
                <a:buClrTx/>
                <a:buSzTx/>
                <a:buFontTx/>
              </a:pPr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(0.4, 0, 0.4) C </a:t>
              </a: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9238" y="6136"/>
              <a:ext cx="3484" cy="8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(0.4, 0, 0.2) D 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2587" y="2160"/>
              <a:ext cx="6434" cy="4650"/>
              <a:chOff x="13427" y="2160"/>
              <a:chExt cx="6434" cy="4650"/>
            </a:xfrm>
          </p:grpSpPr>
          <p:sp>
            <p:nvSpPr>
              <p:cNvPr id="13" name="Rectangles 12"/>
              <p:cNvSpPr/>
              <p:nvPr/>
            </p:nvSpPr>
            <p:spPr>
              <a:xfrm>
                <a:off x="13680" y="2400"/>
                <a:ext cx="5880" cy="420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3427" y="2160"/>
                <a:ext cx="600" cy="60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260" y="2160"/>
                <a:ext cx="600" cy="60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9260" y="6210"/>
                <a:ext cx="600" cy="60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427" y="6210"/>
                <a:ext cx="600" cy="60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14840" y="2561"/>
                <a:ext cx="3788" cy="3578"/>
                <a:chOff x="8082" y="2806"/>
                <a:chExt cx="3788" cy="3578"/>
              </a:xfrm>
            </p:grpSpPr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9458" y="4920"/>
                  <a:ext cx="1822" cy="2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9458" y="3480"/>
                  <a:ext cx="22" cy="146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 Box 29"/>
                <p:cNvSpPr txBox="1"/>
                <p:nvPr/>
              </p:nvSpPr>
              <p:spPr>
                <a:xfrm>
                  <a:off x="11016" y="4484"/>
                  <a:ext cx="854" cy="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sz="2400" b="1" i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y</a:t>
                  </a:r>
                </a:p>
              </p:txBody>
            </p:sp>
            <p:sp>
              <p:nvSpPr>
                <p:cNvPr id="31" name="Text Box 30"/>
                <p:cNvSpPr txBox="1"/>
                <p:nvPr/>
              </p:nvSpPr>
              <p:spPr>
                <a:xfrm>
                  <a:off x="9066" y="2806"/>
                  <a:ext cx="854" cy="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sz="2400" b="1" i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z</a:t>
                  </a:r>
                </a:p>
              </p:txBody>
            </p:sp>
            <p:sp>
              <p:nvSpPr>
                <p:cNvPr id="32" name="Text Box 31"/>
                <p:cNvSpPr txBox="1"/>
                <p:nvPr/>
              </p:nvSpPr>
              <p:spPr>
                <a:xfrm>
                  <a:off x="8520" y="4200"/>
                  <a:ext cx="854" cy="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sz="2400" b="1" i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O</a:t>
                  </a:r>
                </a:p>
              </p:txBody>
            </p:sp>
            <p:cxnSp>
              <p:nvCxnSpPr>
                <p:cNvPr id="33" name="Straight Arrow Connector 32"/>
                <p:cNvCxnSpPr/>
                <p:nvPr/>
              </p:nvCxnSpPr>
              <p:spPr>
                <a:xfrm flipH="1">
                  <a:off x="8520" y="4920"/>
                  <a:ext cx="960" cy="84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 Box 33"/>
                <p:cNvSpPr txBox="1"/>
                <p:nvPr/>
              </p:nvSpPr>
              <p:spPr>
                <a:xfrm>
                  <a:off x="8082" y="5539"/>
                  <a:ext cx="854" cy="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sz="2400" b="1" i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x</a:t>
                  </a:r>
                </a:p>
              </p:txBody>
            </p:sp>
          </p:grpSp>
        </p:grpSp>
      </p:grpSp>
      <p:grpSp>
        <p:nvGrpSpPr>
          <p:cNvPr id="40" name="Group 39"/>
          <p:cNvGrpSpPr/>
          <p:nvPr/>
        </p:nvGrpSpPr>
        <p:grpSpPr>
          <a:xfrm>
            <a:off x="865505" y="1000760"/>
            <a:ext cx="3391535" cy="3191510"/>
            <a:chOff x="1256" y="2729"/>
            <a:chExt cx="5341" cy="502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6" y="3363"/>
              <a:ext cx="5205" cy="4392"/>
            </a:xfrm>
            <a:prstGeom prst="rect">
              <a:avLst/>
            </a:prstGeom>
          </p:spPr>
        </p:pic>
        <p:sp>
          <p:nvSpPr>
            <p:cNvPr id="39" name="Text Box 38"/>
            <p:cNvSpPr txBox="1"/>
            <p:nvPr/>
          </p:nvSpPr>
          <p:spPr>
            <a:xfrm>
              <a:off x="1303" y="2729"/>
              <a:ext cx="5294" cy="7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Input Trajectory Block</a:t>
              </a:r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8291830" y="1042035"/>
            <a:ext cx="4113530" cy="480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Input Trajectory for Model-I</a:t>
            </a:r>
          </a:p>
        </p:txBody>
      </p:sp>
      <p:sp>
        <p:nvSpPr>
          <p:cNvPr id="47" name="Rectangles 46"/>
          <p:cNvSpPr/>
          <p:nvPr/>
        </p:nvSpPr>
        <p:spPr>
          <a:xfrm>
            <a:off x="119380" y="4817110"/>
            <a:ext cx="14418310" cy="3331845"/>
          </a:xfrm>
          <a:prstGeom prst="rect">
            <a:avLst/>
          </a:prstGeom>
          <a:noFill/>
          <a:ln w="3810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s 47"/>
          <p:cNvSpPr/>
          <p:nvPr/>
        </p:nvSpPr>
        <p:spPr>
          <a:xfrm>
            <a:off x="900430" y="1583055"/>
            <a:ext cx="3355975" cy="2280920"/>
          </a:xfrm>
          <a:prstGeom prst="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1600200" y="4039235"/>
            <a:ext cx="3689350" cy="462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Defining  trajectory in the block</a:t>
            </a:r>
          </a:p>
        </p:txBody>
      </p:sp>
      <p:sp>
        <p:nvSpPr>
          <p:cNvPr id="52" name="Text Box 51"/>
          <p:cNvSpPr txBox="1"/>
          <p:nvPr/>
        </p:nvSpPr>
        <p:spPr>
          <a:xfrm>
            <a:off x="5181600" y="2576195"/>
            <a:ext cx="3084195" cy="480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 --&gt; B --&gt; C --&gt; D</a:t>
            </a:r>
          </a:p>
        </p:txBody>
      </p:sp>
      <p:sp>
        <p:nvSpPr>
          <p:cNvPr id="53" name="Right Arrow 52"/>
          <p:cNvSpPr/>
          <p:nvPr/>
        </p:nvSpPr>
        <p:spPr>
          <a:xfrm rot="5400000">
            <a:off x="952500" y="4086225"/>
            <a:ext cx="909320" cy="5283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200" y="19812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Simulink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32865"/>
            <a:ext cx="14274800" cy="3665855"/>
          </a:xfrm>
          <a:prstGeom prst="rect">
            <a:avLst/>
          </a:prstGeom>
        </p:spPr>
      </p:pic>
      <p:sp>
        <p:nvSpPr>
          <p:cNvPr id="41987" name="Text 1"/>
          <p:cNvSpPr/>
          <p:nvPr/>
        </p:nvSpPr>
        <p:spPr>
          <a:xfrm>
            <a:off x="3686175" y="1066800"/>
            <a:ext cx="7258050" cy="4413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>
              <a:lnSpc>
                <a:spcPts val="2750"/>
              </a:lnSpc>
            </a:pPr>
            <a:r>
              <a:rPr lang="en-US" altLang="en-US" sz="2800" b="1" dirty="0">
                <a:solidFill>
                  <a:srgbClr val="0070C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Rigid Body Tree from Simscape Model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04800" y="3018155"/>
            <a:ext cx="7552690" cy="5116830"/>
            <a:chOff x="480" y="4753"/>
            <a:chExt cx="11894" cy="8058"/>
          </a:xfrm>
        </p:grpSpPr>
        <p:grpSp>
          <p:nvGrpSpPr>
            <p:cNvPr id="14" name="Group 13"/>
            <p:cNvGrpSpPr/>
            <p:nvPr/>
          </p:nvGrpSpPr>
          <p:grpSpPr>
            <a:xfrm>
              <a:off x="480" y="4753"/>
              <a:ext cx="11894" cy="8059"/>
              <a:chOff x="7920" y="5029"/>
              <a:chExt cx="11894" cy="805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0" y="8914"/>
                <a:ext cx="7842" cy="4068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8040" y="5029"/>
                <a:ext cx="11774" cy="8059"/>
                <a:chOff x="8040" y="5029"/>
                <a:chExt cx="11774" cy="8059"/>
              </a:xfrm>
            </p:grpSpPr>
            <p:sp>
              <p:nvSpPr>
                <p:cNvPr id="9" name="Rectangles 8"/>
                <p:cNvSpPr/>
                <p:nvPr/>
              </p:nvSpPr>
              <p:spPr>
                <a:xfrm>
                  <a:off x="8040" y="8400"/>
                  <a:ext cx="7920" cy="4688"/>
                </a:xfrm>
                <a:prstGeom prst="rect">
                  <a:avLst/>
                </a:prstGeom>
                <a:noFill/>
                <a:ln w="19050"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s 9"/>
                <p:cNvSpPr/>
                <p:nvPr/>
              </p:nvSpPr>
              <p:spPr>
                <a:xfrm>
                  <a:off x="18720" y="5029"/>
                  <a:ext cx="1094" cy="1177"/>
                </a:xfrm>
                <a:prstGeom prst="rect">
                  <a:avLst/>
                </a:prstGeom>
                <a:noFill/>
                <a:ln w="19050"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8040" y="6240"/>
                  <a:ext cx="10680" cy="216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15960" y="6240"/>
                  <a:ext cx="3840" cy="672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s 19"/>
            <p:cNvSpPr/>
            <p:nvPr/>
          </p:nvSpPr>
          <p:spPr>
            <a:xfrm>
              <a:off x="2804" y="8124"/>
              <a:ext cx="5678" cy="5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rgbClr val="C00000"/>
                  </a:solidFill>
                </a:rPr>
                <a:t>Link connected with joints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229600" y="3039110"/>
            <a:ext cx="6324600" cy="5120005"/>
            <a:chOff x="12960" y="4786"/>
            <a:chExt cx="9960" cy="8063"/>
          </a:xfrm>
        </p:grpSpPr>
        <p:sp>
          <p:nvSpPr>
            <p:cNvPr id="7" name="Rectangle 6"/>
            <p:cNvSpPr/>
            <p:nvPr/>
          </p:nvSpPr>
          <p:spPr>
            <a:xfrm>
              <a:off x="20280" y="12120"/>
              <a:ext cx="264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 typeface="Calibri Light" panose="020F0302020204030204" charset="0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20" y="6551"/>
              <a:ext cx="8860" cy="6289"/>
            </a:xfrm>
            <a:prstGeom prst="rect">
              <a:avLst/>
            </a:prstGeom>
          </p:spPr>
        </p:pic>
        <p:sp>
          <p:nvSpPr>
            <p:cNvPr id="16" name="Rectangles 15"/>
            <p:cNvSpPr/>
            <p:nvPr/>
          </p:nvSpPr>
          <p:spPr>
            <a:xfrm>
              <a:off x="12960" y="4786"/>
              <a:ext cx="1094" cy="1177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2960" y="6000"/>
              <a:ext cx="960" cy="672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14040" y="6000"/>
              <a:ext cx="8640" cy="48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9" name="Rectangles 18"/>
            <p:cNvSpPr/>
            <p:nvPr/>
          </p:nvSpPr>
          <p:spPr>
            <a:xfrm>
              <a:off x="13920" y="6517"/>
              <a:ext cx="8860" cy="6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s 20"/>
            <p:cNvSpPr/>
            <p:nvPr/>
          </p:nvSpPr>
          <p:spPr>
            <a:xfrm>
              <a:off x="16839" y="6557"/>
              <a:ext cx="4439" cy="50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rgbClr val="C00000"/>
                  </a:solidFill>
                </a:rPr>
                <a:t>Joint configuration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8100" y="1219200"/>
            <a:ext cx="2882900" cy="1714500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6284278" y="1784985"/>
            <a:ext cx="20618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hangingPunct="1">
              <a:buClr>
                <a:srgbClr val="000000"/>
              </a:buClr>
              <a:buSzTx/>
              <a:buFontTx/>
            </a:pPr>
            <a:r>
              <a:rPr lang="en-US" altLang="en-US" sz="3600" b="1" dirty="0">
                <a:solidFill>
                  <a:srgbClr val="002060"/>
                </a:solidFill>
                <a:latin typeface="Lato" panose="020F0502020204030203" pitchFamily="34" charset="0"/>
                <a:cs typeface="Lato" panose="020F0502020204030203" pitchFamily="34" charset="0"/>
                <a:sym typeface="+mn-ea"/>
              </a:rPr>
              <a:t>Model-I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s 7"/>
          <p:cNvSpPr/>
          <p:nvPr/>
        </p:nvSpPr>
        <p:spPr>
          <a:xfrm>
            <a:off x="12877800" y="77724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" name="Text 0"/>
          <p:cNvSpPr/>
          <p:nvPr/>
        </p:nvSpPr>
        <p:spPr>
          <a:xfrm>
            <a:off x="838200" y="201605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Simulink</a:t>
            </a:r>
          </a:p>
        </p:txBody>
      </p:sp>
      <p:sp>
        <p:nvSpPr>
          <p:cNvPr id="41987" name="Text 1"/>
          <p:cNvSpPr/>
          <p:nvPr/>
        </p:nvSpPr>
        <p:spPr>
          <a:xfrm>
            <a:off x="3686175" y="1066800"/>
            <a:ext cx="7258050" cy="4413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l">
              <a:lnSpc>
                <a:spcPts val="2750"/>
              </a:lnSpc>
            </a:pPr>
            <a:r>
              <a:rPr lang="en-US" altLang="en-US" sz="3200" b="1" dirty="0">
                <a:solidFill>
                  <a:srgbClr val="0070C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Model-I: Simscape Model without PID</a:t>
            </a:r>
          </a:p>
          <a:p>
            <a:pPr>
              <a:lnSpc>
                <a:spcPts val="2750"/>
              </a:lnSpc>
            </a:pPr>
            <a:endParaRPr lang="en-US" altLang="en-US" sz="32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2590800"/>
            <a:ext cx="7473950" cy="3751580"/>
            <a:chOff x="0" y="5280"/>
            <a:chExt cx="11770" cy="59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rcRect t="26107" b="16856"/>
            <a:stretch>
              <a:fillRect/>
            </a:stretch>
          </p:blipFill>
          <p:spPr>
            <a:xfrm>
              <a:off x="0" y="5280"/>
              <a:ext cx="11771" cy="4920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120" y="9840"/>
              <a:ext cx="17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i="0">
                  <a:solidFill>
                    <a:srgbClr val="C00000"/>
                  </a:solidFill>
                  <a:latin typeface="Times New Roman" panose="02020603050405020304"/>
                  <a:ea typeface="Times New Roman" panose="02020603050405020304"/>
                </a:rPr>
                <a:t>Input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9480" y="10560"/>
              <a:ext cx="17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i="0">
                  <a:solidFill>
                    <a:srgbClr val="C00000"/>
                  </a:solidFill>
                  <a:latin typeface="Times New Roman" panose="02020603050405020304"/>
                  <a:ea typeface="Times New Roman" panose="02020603050405020304"/>
                </a:rPr>
                <a:t>Output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480" y="8760"/>
              <a:ext cx="240" cy="10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1" idx="0"/>
            </p:cNvCxnSpPr>
            <p:nvPr/>
          </p:nvCxnSpPr>
          <p:spPr>
            <a:xfrm flipV="1">
              <a:off x="10362" y="8520"/>
              <a:ext cx="1158" cy="20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9" name="Text Box 8"/>
          <p:cNvSpPr txBox="1"/>
          <p:nvPr/>
        </p:nvSpPr>
        <p:spPr>
          <a:xfrm>
            <a:off x="10287000" y="4736465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Input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0287000" y="7239000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Output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543800" y="2057400"/>
            <a:ext cx="6990080" cy="59651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688705" y="1676083"/>
            <a:ext cx="508000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 fontAlgn="base"/>
            <a:r>
              <a:rPr lang="en-US" sz="2000" b="1" i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Input and Output Trajectories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6172200"/>
            <a:ext cx="2882900" cy="17145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287000" y="4652645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Input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0287000" y="7155180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Output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12496800" y="7620000"/>
            <a:ext cx="2057400" cy="533400"/>
          </a:xfrm>
          <a:prstGeom prst="rect">
            <a:avLst/>
          </a:prstGeom>
          <a:solidFill>
            <a:schemeClr val="bg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2" name="simscape_modelwithoutpi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140" y="1564005"/>
            <a:ext cx="12544425" cy="65893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3400" y="15240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Simulink</a:t>
            </a:r>
          </a:p>
        </p:txBody>
      </p:sp>
      <p:sp>
        <p:nvSpPr>
          <p:cNvPr id="41987" name="Text 1"/>
          <p:cNvSpPr/>
          <p:nvPr/>
        </p:nvSpPr>
        <p:spPr>
          <a:xfrm>
            <a:off x="3686175" y="1066800"/>
            <a:ext cx="7258050" cy="4413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l">
              <a:lnSpc>
                <a:spcPts val="2750"/>
              </a:lnSpc>
            </a:pPr>
            <a:r>
              <a:rPr lang="en-US" altLang="en-US" sz="2800" b="1" dirty="0">
                <a:solidFill>
                  <a:srgbClr val="0070C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Model-I: Simscape Model without PID</a:t>
            </a:r>
            <a:endParaRPr lang="en-US" altLang="en-US" sz="28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  <a:p>
            <a:pPr>
              <a:lnSpc>
                <a:spcPts val="2750"/>
              </a:lnSpc>
            </a:pPr>
            <a:endParaRPr lang="en-US" altLang="en-US" sz="28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322185" y="1905000"/>
            <a:ext cx="7232015" cy="606869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2877800" y="77724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7" name="Text 0"/>
          <p:cNvSpPr/>
          <p:nvPr/>
        </p:nvSpPr>
        <p:spPr>
          <a:xfrm>
            <a:off x="472177" y="212725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Simulink</a:t>
            </a:r>
          </a:p>
        </p:txBody>
      </p:sp>
      <p:sp>
        <p:nvSpPr>
          <p:cNvPr id="41987" name="Text 1"/>
          <p:cNvSpPr/>
          <p:nvPr/>
        </p:nvSpPr>
        <p:spPr>
          <a:xfrm>
            <a:off x="3686175" y="1066800"/>
            <a:ext cx="7258050" cy="4413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l">
              <a:lnSpc>
                <a:spcPts val="2750"/>
              </a:lnSpc>
            </a:pPr>
            <a:r>
              <a:rPr lang="en-US" altLang="en-US" sz="2800" b="1" dirty="0">
                <a:solidFill>
                  <a:srgbClr val="0070C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Model-I: Simscape Model with PID Control</a:t>
            </a:r>
            <a:endParaRPr lang="en-US" altLang="en-US" sz="28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  <a:p>
            <a:pPr>
              <a:lnSpc>
                <a:spcPts val="2750"/>
              </a:lnSpc>
            </a:pPr>
            <a:endParaRPr lang="en-US" altLang="en-US" sz="28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688705" y="1537653"/>
            <a:ext cx="508000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 fontAlgn="base"/>
            <a:r>
              <a:rPr lang="en-US" sz="2000" b="1" i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Input and Output Trajectories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2362200"/>
            <a:ext cx="7232650" cy="4132580"/>
            <a:chOff x="120" y="5160"/>
            <a:chExt cx="11390" cy="6508"/>
          </a:xfrm>
        </p:grpSpPr>
        <p:pic>
          <p:nvPicPr>
            <p:cNvPr id="2" name="Picture 1"/>
            <p:cNvPicPr/>
            <p:nvPr/>
          </p:nvPicPr>
          <p:blipFill>
            <a:blip r:embed="rId3"/>
            <a:srcRect l="2064" t="23827" b="17233"/>
            <a:stretch>
              <a:fillRect/>
            </a:stretch>
          </p:blipFill>
          <p:spPr>
            <a:xfrm>
              <a:off x="120" y="5160"/>
              <a:ext cx="11390" cy="5640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156" y="9466"/>
              <a:ext cx="17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i="0">
                  <a:solidFill>
                    <a:srgbClr val="C00000"/>
                  </a:solidFill>
                  <a:latin typeface="Times New Roman" panose="02020603050405020304"/>
                  <a:ea typeface="Times New Roman" panose="02020603050405020304"/>
                </a:rPr>
                <a:t>Input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9480" y="11040"/>
              <a:ext cx="17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i="0">
                  <a:solidFill>
                    <a:srgbClr val="C00000"/>
                  </a:solidFill>
                  <a:latin typeface="Times New Roman" panose="02020603050405020304"/>
                  <a:ea typeface="Times New Roman" panose="02020603050405020304"/>
                </a:rPr>
                <a:t>Output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516" y="8386"/>
              <a:ext cx="240" cy="10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1" idx="0"/>
            </p:cNvCxnSpPr>
            <p:nvPr/>
          </p:nvCxnSpPr>
          <p:spPr>
            <a:xfrm flipV="1">
              <a:off x="10362" y="8160"/>
              <a:ext cx="318" cy="28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4" name="Text Box 13"/>
          <p:cNvSpPr txBox="1"/>
          <p:nvPr/>
        </p:nvSpPr>
        <p:spPr>
          <a:xfrm>
            <a:off x="10287000" y="4652645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Input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10287000" y="7155180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Output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6324600"/>
            <a:ext cx="2882900" cy="1714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12496800" y="7620000"/>
            <a:ext cx="2057400" cy="533400"/>
          </a:xfrm>
          <a:prstGeom prst="rect">
            <a:avLst/>
          </a:prstGeom>
          <a:solidFill>
            <a:schemeClr val="bg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Text 0"/>
          <p:cNvSpPr/>
          <p:nvPr/>
        </p:nvSpPr>
        <p:spPr>
          <a:xfrm>
            <a:off x="685800" y="235585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Simulink</a:t>
            </a:r>
          </a:p>
        </p:txBody>
      </p:sp>
      <p:sp>
        <p:nvSpPr>
          <p:cNvPr id="41987" name="Text 1"/>
          <p:cNvSpPr/>
          <p:nvPr/>
        </p:nvSpPr>
        <p:spPr>
          <a:xfrm>
            <a:off x="3686175" y="1066800"/>
            <a:ext cx="7258050" cy="4413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l">
              <a:lnSpc>
                <a:spcPts val="2750"/>
              </a:lnSpc>
            </a:pPr>
            <a:r>
              <a:rPr lang="en-US" altLang="en-US" sz="2800" b="1" dirty="0">
                <a:solidFill>
                  <a:srgbClr val="0070C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Model-I: Simscape Model with PID Control</a:t>
            </a:r>
            <a:endParaRPr lang="en-US" altLang="en-US" sz="28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  <a:p>
            <a:pPr>
              <a:lnSpc>
                <a:spcPts val="2750"/>
              </a:lnSpc>
            </a:pPr>
            <a:endParaRPr lang="en-US" altLang="en-US" sz="28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2" name="simscape_model_pi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140" y="1631315"/>
            <a:ext cx="12837795" cy="65874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205;p23"/>
          <p:cNvSpPr txBox="1"/>
          <p:nvPr/>
        </p:nvSpPr>
        <p:spPr>
          <a:xfrm>
            <a:off x="1076643" y="139700"/>
            <a:ext cx="12477115" cy="735330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91425" rIns="91425" bIns="91425">
            <a:spAutoFit/>
          </a:bodyPr>
          <a:lstStyle/>
          <a:p>
            <a:pPr algn="ctr" eaLnBrk="1" hangingPunct="1">
              <a:buClr>
                <a:srgbClr val="000000"/>
              </a:buClr>
              <a:buSzTx/>
              <a:buFontTx/>
            </a:pPr>
            <a:r>
              <a:rPr lang="en-US" altLang="en-US" sz="3600" b="1" dirty="0">
                <a:solidFill>
                  <a:srgbClr val="00206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Model-II : </a:t>
            </a:r>
            <a:r>
              <a:rPr lang="en-US" altLang="en-US" sz="3600" b="1" dirty="0"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Lato" panose="020F0502020204030203" pitchFamily="34" charset="0"/>
              </a:rPr>
              <a:t>Model in Solidworks</a:t>
            </a:r>
            <a:endParaRPr lang="en-US" altLang="en-US" sz="3600" b="1" dirty="0">
              <a:solidFill>
                <a:srgbClr val="C00000"/>
              </a:solidFill>
              <a:latin typeface="Cascadia Mono SemiBold" panose="020B0609020000020004" pitchFamily="49" charset="0"/>
              <a:ea typeface="Lato" panose="020F0502020204030203" pitchFamily="34" charset="0"/>
              <a:cs typeface="Cascadia Mono SemiBold" panose="020B0609020000020004" pitchFamily="49" charset="0"/>
              <a:sym typeface="Lato" panose="020F0502020204030203" pitchFamily="34" charset="0"/>
            </a:endParaRPr>
          </a:p>
        </p:txBody>
      </p:sp>
      <p:sp>
        <p:nvSpPr>
          <p:cNvPr id="35843" name="Google Shape;206;p23"/>
          <p:cNvSpPr txBox="1"/>
          <p:nvPr/>
        </p:nvSpPr>
        <p:spPr>
          <a:xfrm>
            <a:off x="66675" y="1482725"/>
            <a:ext cx="5221605" cy="1399540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91425" rIns="91425" bIns="91425">
            <a:spAutoFit/>
          </a:bodyPr>
          <a:lstStyle/>
          <a:p>
            <a:pPr marL="285750" indent="-285750" algn="just" eaLnBrk="1" hangingPunct="1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  <a:sym typeface="Lato" panose="020F0502020204030203" pitchFamily="34" charset="0"/>
              </a:rPr>
              <a:t>The CAD model was done with the help of Solidworks software.</a:t>
            </a:r>
          </a:p>
          <a:p>
            <a:pPr marL="285750" indent="-285750" algn="just" eaLnBrk="1" hangingPunct="1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  <a:sym typeface="Lato" panose="020F0502020204030203" pitchFamily="34" charset="0"/>
              </a:rPr>
              <a:t>Each part of the robotic arm was designed separately and assembled together.</a:t>
            </a:r>
            <a:endParaRPr lang="en-US" altLang="en-US" dirty="0">
              <a:latin typeface="Times New Roman" panose="02020603050405020304" charset="0"/>
              <a:ea typeface="Lato" panose="020F0502020204030203" pitchFamily="34" charset="0"/>
              <a:cs typeface="Times New Roman" panose="02020603050405020304" charset="0"/>
              <a:sym typeface="Lato" panose="020F0502020204030203" pitchFamily="34" charset="0"/>
            </a:endParaRPr>
          </a:p>
        </p:txBody>
      </p:sp>
      <p:sp>
        <p:nvSpPr>
          <p:cNvPr id="35864" name="Google Shape;193;p22"/>
          <p:cNvSpPr/>
          <p:nvPr/>
        </p:nvSpPr>
        <p:spPr>
          <a:xfrm>
            <a:off x="246063" y="3492500"/>
            <a:ext cx="4603750" cy="3438525"/>
          </a:xfrm>
          <a:prstGeom prst="ellipse">
            <a:avLst/>
          </a:prstGeom>
          <a:solidFill>
            <a:schemeClr val="bg2"/>
          </a:solidFill>
          <a:ln w="9525" cap="flat" cmpd="sng">
            <a:solidFill>
              <a:schemeClr val="tx2"/>
            </a:solidFill>
            <a:prstDash val="solid"/>
            <a:headEnd type="none" w="sm" len="sm"/>
            <a:tailEnd type="none" w="sm" len="sm"/>
          </a:ln>
        </p:spPr>
        <p:txBody>
          <a:bodyPr lIns="91425" tIns="91425" rIns="91425" bIns="91425" anchor="ctr" anchorCtr="0"/>
          <a:lstStyle/>
          <a:p>
            <a:pPr algn="ctr" eaLnBrk="1" hangingPunct="1">
              <a:buClr>
                <a:srgbClr val="000000"/>
              </a:buClr>
              <a:buSzPct val="100000"/>
            </a:pPr>
            <a:endParaRPr lang="en-US" altLang="en-US" sz="1400" dirty="0">
              <a:latin typeface="Lato" panose="020F0502020204030203" pitchFamily="34" charset="0"/>
              <a:ea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5865" name="Google Shape;197;p22"/>
          <p:cNvSpPr txBox="1"/>
          <p:nvPr/>
        </p:nvSpPr>
        <p:spPr>
          <a:xfrm>
            <a:off x="1285875" y="7634288"/>
            <a:ext cx="3133725" cy="511175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  <a:sym typeface="Lato" panose="020F0502020204030203" pitchFamily="34" charset="0"/>
              </a:rPr>
              <a:t>Workspace 360mm</a:t>
            </a:r>
            <a:endParaRPr lang="en-US" altLang="en-US" sz="2100" b="1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  <a:sym typeface="Lato" panose="020F0502020204030203" pitchFamily="34" charset="0"/>
            </a:endParaRPr>
          </a:p>
        </p:txBody>
      </p:sp>
      <p:sp>
        <p:nvSpPr>
          <p:cNvPr id="35866" name="Google Shape;198;p22"/>
          <p:cNvSpPr/>
          <p:nvPr/>
        </p:nvSpPr>
        <p:spPr>
          <a:xfrm>
            <a:off x="2243138" y="4873625"/>
            <a:ext cx="609600" cy="593725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tx2"/>
            </a:solidFill>
            <a:prstDash val="solid"/>
            <a:headEnd type="none" w="sm" len="sm"/>
            <a:tailEnd type="none" w="sm" len="sm"/>
          </a:ln>
        </p:spPr>
        <p:txBody>
          <a:bodyPr lIns="91425" tIns="91425" rIns="91425" bIns="91425" anchor="ctr" anchorCtr="0"/>
          <a:lstStyle/>
          <a:p>
            <a:pPr algn="ctr" eaLnBrk="1" hangingPunct="1">
              <a:buClr>
                <a:srgbClr val="000000"/>
              </a:buClr>
              <a:buSzPct val="100000"/>
            </a:pPr>
            <a:endParaRPr lang="en-US" altLang="en-US" sz="1400" dirty="0">
              <a:latin typeface="Lato" panose="020F0502020204030203" pitchFamily="34" charset="0"/>
              <a:ea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5867" name="Google Shape;200;p22"/>
          <p:cNvSpPr txBox="1"/>
          <p:nvPr/>
        </p:nvSpPr>
        <p:spPr>
          <a:xfrm>
            <a:off x="3095625" y="3041650"/>
            <a:ext cx="2705100" cy="4508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eaLnBrk="1" hangingPunct="1">
              <a:buClr>
                <a:srgbClr val="000000"/>
              </a:buClr>
              <a:buSzPct val="100000"/>
            </a:pPr>
            <a:r>
              <a:rPr lang="en-US" altLang="en-US" sz="2100" dirty="0">
                <a:latin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robot arm base</a:t>
            </a:r>
            <a:endParaRPr lang="en-US" altLang="en-US" sz="2100" dirty="0">
              <a:latin typeface="Lato" panose="020F0502020204030203" pitchFamily="34" charset="0"/>
              <a:ea typeface="Lato" panose="020F0502020204030203" pitchFamily="34" charset="0"/>
              <a:sym typeface="Lato" panose="020F0502020204030203" pitchFamily="34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2547938" y="3490913"/>
            <a:ext cx="1522413" cy="149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5864" idx="2"/>
          </p:cNvCxnSpPr>
          <p:nvPr/>
        </p:nvCxnSpPr>
        <p:spPr>
          <a:xfrm>
            <a:off x="246063" y="5211763"/>
            <a:ext cx="84138" cy="223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5864" idx="6"/>
          </p:cNvCxnSpPr>
          <p:nvPr/>
        </p:nvCxnSpPr>
        <p:spPr>
          <a:xfrm>
            <a:off x="4849813" y="5211763"/>
            <a:ext cx="34925" cy="223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30200" y="7407275"/>
            <a:ext cx="4537075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257800" y="1066800"/>
            <a:ext cx="9331960" cy="7146290"/>
            <a:chOff x="8280" y="1680"/>
            <a:chExt cx="14696" cy="11254"/>
          </a:xfrm>
        </p:grpSpPr>
        <p:grpSp>
          <p:nvGrpSpPr>
            <p:cNvPr id="11" name="Group 10"/>
            <p:cNvGrpSpPr/>
            <p:nvPr/>
          </p:nvGrpSpPr>
          <p:grpSpPr>
            <a:xfrm>
              <a:off x="8280" y="1680"/>
              <a:ext cx="14696" cy="11254"/>
              <a:chOff x="8280" y="1680"/>
              <a:chExt cx="14696" cy="1125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8280" y="1680"/>
                <a:ext cx="14697" cy="11255"/>
                <a:chOff x="8520" y="120"/>
                <a:chExt cx="14697" cy="11255"/>
              </a:xfrm>
            </p:grpSpPr>
            <p:pic>
              <p:nvPicPr>
                <p:cNvPr id="35844" name="Google Shape;207;p23"/>
                <p:cNvPicPr preferRelativeResize="0">
                  <a:picLocks noChangeAspect="1"/>
                </p:cNvPicPr>
                <p:nvPr/>
              </p:nvPicPr>
              <p:blipFill>
                <a:blip r:embed="rId2"/>
                <a:srcRect b="10283"/>
                <a:stretch>
                  <a:fillRect/>
                </a:stretch>
              </p:blipFill>
              <p:spPr>
                <a:xfrm>
                  <a:off x="8520" y="120"/>
                  <a:ext cx="14697" cy="1125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cxnSp>
              <p:nvCxnSpPr>
                <p:cNvPr id="35845" name="Google Shape;208;p23"/>
                <p:cNvCxnSpPr/>
                <p:nvPr/>
              </p:nvCxnSpPr>
              <p:spPr>
                <a:xfrm>
                  <a:off x="16435" y="748"/>
                  <a:ext cx="5" cy="812"/>
                </a:xfrm>
                <a:prstGeom prst="straightConnector1">
                  <a:avLst/>
                </a:prstGeom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cxnSp>
            <p:cxnSp>
              <p:nvCxnSpPr>
                <p:cNvPr id="35846" name="Google Shape;209;p23"/>
                <p:cNvCxnSpPr/>
                <p:nvPr/>
              </p:nvCxnSpPr>
              <p:spPr>
                <a:xfrm flipH="1">
                  <a:off x="18780" y="1108"/>
                  <a:ext cx="218" cy="807"/>
                </a:xfrm>
                <a:prstGeom prst="straightConnector1">
                  <a:avLst/>
                </a:prstGeom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cxnSp>
            <p:cxnSp>
              <p:nvCxnSpPr>
                <p:cNvPr id="35847" name="Google Shape;210;p23"/>
                <p:cNvCxnSpPr/>
                <p:nvPr/>
              </p:nvCxnSpPr>
              <p:spPr>
                <a:xfrm flipH="1">
                  <a:off x="20625" y="4043"/>
                  <a:ext cx="338" cy="855"/>
                </a:xfrm>
                <a:prstGeom prst="straightConnector1">
                  <a:avLst/>
                </a:prstGeom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cxnSp>
            <p:cxnSp>
              <p:nvCxnSpPr>
                <p:cNvPr id="35848" name="Google Shape;211;p23"/>
                <p:cNvCxnSpPr/>
                <p:nvPr/>
              </p:nvCxnSpPr>
              <p:spPr>
                <a:xfrm>
                  <a:off x="12060" y="3878"/>
                  <a:ext cx="1140" cy="82"/>
                </a:xfrm>
                <a:prstGeom prst="straightConnector1">
                  <a:avLst/>
                </a:prstGeom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cxnSp>
            <p:cxnSp>
              <p:nvCxnSpPr>
                <p:cNvPr id="35849" name="Google Shape;212;p23"/>
                <p:cNvCxnSpPr/>
                <p:nvPr/>
              </p:nvCxnSpPr>
              <p:spPr>
                <a:xfrm>
                  <a:off x="10785" y="6230"/>
                  <a:ext cx="1335" cy="490"/>
                </a:xfrm>
                <a:prstGeom prst="straightConnector1">
                  <a:avLst/>
                </a:prstGeom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cxnSp>
            <p:sp>
              <p:nvSpPr>
                <p:cNvPr id="35850" name="Google Shape;213;p23"/>
                <p:cNvSpPr/>
                <p:nvPr/>
              </p:nvSpPr>
              <p:spPr>
                <a:xfrm>
                  <a:off x="20838" y="3530"/>
                  <a:ext cx="2050" cy="1040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91425" tIns="91425" rIns="91425" bIns="91425" anchor="ctr" anchorCtr="0"/>
                <a:lstStyle/>
                <a:p>
                  <a:pPr algn="ctr"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1400" dirty="0"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Link 1 </a:t>
                  </a:r>
                </a:p>
                <a:p>
                  <a:pPr algn="ctr"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1400" dirty="0"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(End Effector)</a:t>
                  </a:r>
                  <a:endParaRPr lang="en-US" altLang="en-US" sz="1400" dirty="0">
                    <a:latin typeface="Lato" panose="020F0502020204030203" pitchFamily="34" charset="0"/>
                    <a:ea typeface="Lato" panose="020F0502020204030203" pitchFamily="34" charset="0"/>
                    <a:sym typeface="Lato" panose="020F0502020204030203" pitchFamily="34" charset="0"/>
                  </a:endParaRPr>
                </a:p>
              </p:txBody>
            </p:sp>
            <p:sp>
              <p:nvSpPr>
                <p:cNvPr id="35851" name="Google Shape;214;p23"/>
                <p:cNvSpPr/>
                <p:nvPr/>
              </p:nvSpPr>
              <p:spPr>
                <a:xfrm>
                  <a:off x="18780" y="220"/>
                  <a:ext cx="1533" cy="967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91425" tIns="91425" rIns="91425" bIns="91425" anchor="ctr" anchorCtr="0"/>
                <a:lstStyle/>
                <a:p>
                  <a:pPr algn="ctr"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1400" dirty="0"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Link 2 (Wrist)</a:t>
                  </a:r>
                  <a:endParaRPr lang="en-US" altLang="en-US" sz="1400" dirty="0">
                    <a:latin typeface="Lato" panose="020F0502020204030203" pitchFamily="34" charset="0"/>
                    <a:ea typeface="Lato" panose="020F0502020204030203" pitchFamily="34" charset="0"/>
                    <a:sym typeface="Lato" panose="020F0502020204030203" pitchFamily="34" charset="0"/>
                  </a:endParaRPr>
                </a:p>
              </p:txBody>
            </p:sp>
            <p:sp>
              <p:nvSpPr>
                <p:cNvPr id="35852" name="Google Shape;215;p23"/>
                <p:cNvSpPr/>
                <p:nvPr/>
              </p:nvSpPr>
              <p:spPr>
                <a:xfrm>
                  <a:off x="15743" y="220"/>
                  <a:ext cx="1815" cy="787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91425" tIns="91425" rIns="91425" bIns="91425" anchor="ctr" anchorCtr="0"/>
                <a:lstStyle/>
                <a:p>
                  <a:pPr algn="ctr"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1400" dirty="0"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Link 3</a:t>
                  </a:r>
                </a:p>
                <a:p>
                  <a:pPr algn="ctr"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1400" dirty="0"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(Upper arm)</a:t>
                  </a:r>
                  <a:endParaRPr lang="en-US" altLang="en-US" sz="1400" dirty="0">
                    <a:latin typeface="Lato" panose="020F0502020204030203" pitchFamily="34" charset="0"/>
                    <a:ea typeface="Lato" panose="020F0502020204030203" pitchFamily="34" charset="0"/>
                    <a:sym typeface="Lato" panose="020F0502020204030203" pitchFamily="34" charset="0"/>
                  </a:endParaRPr>
                </a:p>
              </p:txBody>
            </p:sp>
            <p:sp>
              <p:nvSpPr>
                <p:cNvPr id="35853" name="Google Shape;216;p23"/>
                <p:cNvSpPr/>
                <p:nvPr/>
              </p:nvSpPr>
              <p:spPr>
                <a:xfrm>
                  <a:off x="9955" y="3600"/>
                  <a:ext cx="2105" cy="699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91425" tIns="91425" rIns="91425" bIns="91425" anchor="ctr" anchorCtr="0"/>
                <a:lstStyle/>
                <a:p>
                  <a:pPr algn="ctr"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1400" dirty="0"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Link 4</a:t>
                  </a:r>
                </a:p>
                <a:p>
                  <a:pPr algn="ctr"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1400" dirty="0"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(Lower Arm)</a:t>
                  </a:r>
                  <a:endParaRPr lang="en-US" altLang="en-US" sz="1400" dirty="0">
                    <a:latin typeface="Lato" panose="020F0502020204030203" pitchFamily="34" charset="0"/>
                    <a:ea typeface="Lato" panose="020F0502020204030203" pitchFamily="34" charset="0"/>
                    <a:sym typeface="Lato" panose="020F0502020204030203" pitchFamily="34" charset="0"/>
                  </a:endParaRPr>
                </a:p>
              </p:txBody>
            </p:sp>
            <p:sp>
              <p:nvSpPr>
                <p:cNvPr id="35854" name="Google Shape;217;p23"/>
                <p:cNvSpPr/>
                <p:nvPr/>
              </p:nvSpPr>
              <p:spPr>
                <a:xfrm>
                  <a:off x="9068" y="5833"/>
                  <a:ext cx="1717" cy="781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91425" tIns="91425" rIns="91425" bIns="91425" anchor="ctr" anchorCtr="0"/>
                <a:lstStyle/>
                <a:p>
                  <a:pPr algn="ctr"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1400" dirty="0"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Link 5</a:t>
                  </a:r>
                </a:p>
                <a:p>
                  <a:pPr algn="ctr"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1400" dirty="0"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(Shoulder)</a:t>
                  </a:r>
                  <a:endParaRPr lang="en-US" altLang="en-US" sz="1400" dirty="0">
                    <a:latin typeface="Lato" panose="020F0502020204030203" pitchFamily="34" charset="0"/>
                    <a:ea typeface="Lato" panose="020F0502020204030203" pitchFamily="34" charset="0"/>
                    <a:sym typeface="Lato" panose="020F0502020204030203" pitchFamily="34" charset="0"/>
                  </a:endParaRPr>
                </a:p>
              </p:txBody>
            </p:sp>
            <p:sp>
              <p:nvSpPr>
                <p:cNvPr id="35855" name="Google Shape;218;p23"/>
                <p:cNvSpPr/>
                <p:nvPr/>
              </p:nvSpPr>
              <p:spPr>
                <a:xfrm>
                  <a:off x="9000" y="8890"/>
                  <a:ext cx="1120" cy="845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91425" tIns="91425" rIns="91425" bIns="91425" anchor="ctr" anchorCtr="0"/>
                <a:lstStyle/>
                <a:p>
                  <a:pPr algn="ctr"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1400" dirty="0"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Link 5</a:t>
                  </a:r>
                </a:p>
                <a:p>
                  <a:pPr algn="ctr"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1400" dirty="0"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(Base)</a:t>
                  </a:r>
                  <a:endParaRPr lang="en-US" altLang="en-US" sz="1400" dirty="0">
                    <a:latin typeface="Lato" panose="020F0502020204030203" pitchFamily="34" charset="0"/>
                    <a:ea typeface="Lato" panose="020F0502020204030203" pitchFamily="34" charset="0"/>
                    <a:sym typeface="Lato" panose="020F0502020204030203" pitchFamily="34" charset="0"/>
                  </a:endParaRPr>
                </a:p>
              </p:txBody>
            </p:sp>
            <p:cxnSp>
              <p:nvCxnSpPr>
                <p:cNvPr id="35856" name="Google Shape;219;p23"/>
                <p:cNvCxnSpPr/>
                <p:nvPr/>
              </p:nvCxnSpPr>
              <p:spPr>
                <a:xfrm>
                  <a:off x="10195" y="9240"/>
                  <a:ext cx="965" cy="480"/>
                </a:xfrm>
                <a:prstGeom prst="straightConnector1">
                  <a:avLst/>
                </a:prstGeom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cxnSp>
            <p:sp>
              <p:nvSpPr>
                <p:cNvPr id="35857" name="Google Shape;220;p23"/>
                <p:cNvSpPr txBox="1"/>
                <p:nvPr/>
              </p:nvSpPr>
              <p:spPr>
                <a:xfrm>
                  <a:off x="15420" y="8010"/>
                  <a:ext cx="2438" cy="61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91425" tIns="91425" rIns="91425" bIns="91425">
                  <a:noAutofit/>
                </a:bodyPr>
                <a:lstStyle/>
                <a:p>
                  <a:pPr lvl="0" algn="l" eaLnBrk="1" hangingPunct="1">
                    <a:buClr>
                      <a:srgbClr val="000000"/>
                    </a:buClr>
                    <a:buSzTx/>
                    <a:buFontTx/>
                  </a:pP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1 (</a:t>
                  </a:r>
                  <a:r>
                    <a:rPr lang="en-US" altLang="en-US" sz="2800" b="1" dirty="0">
                      <a:solidFill>
                        <a:srgbClr val="00206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Rot-z</a:t>
                  </a: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)</a:t>
                  </a:r>
                </a:p>
              </p:txBody>
            </p:sp>
            <p:sp>
              <p:nvSpPr>
                <p:cNvPr id="35858" name="Google Shape;222;p23"/>
                <p:cNvSpPr txBox="1"/>
                <p:nvPr/>
              </p:nvSpPr>
              <p:spPr>
                <a:xfrm>
                  <a:off x="14713" y="6426"/>
                  <a:ext cx="2567" cy="61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91425" tIns="91425" rIns="91425" bIns="91425">
                  <a:noAutofit/>
                </a:bodyPr>
                <a:lstStyle/>
                <a:p>
                  <a:pPr lvl="0" algn="l" eaLnBrk="1" hangingPunct="1">
                    <a:buClr>
                      <a:srgbClr val="000000"/>
                    </a:buClr>
                    <a:buSzTx/>
                    <a:buFontTx/>
                  </a:pP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2 (</a:t>
                  </a:r>
                  <a:r>
                    <a:rPr lang="en-US" altLang="en-US" sz="2800" b="1" dirty="0">
                      <a:solidFill>
                        <a:srgbClr val="00206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Rot-y</a:t>
                  </a: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)</a:t>
                  </a:r>
                </a:p>
              </p:txBody>
            </p:sp>
            <p:sp>
              <p:nvSpPr>
                <p:cNvPr id="35859" name="Google Shape;223;p23"/>
                <p:cNvSpPr txBox="1"/>
                <p:nvPr/>
              </p:nvSpPr>
              <p:spPr>
                <a:xfrm>
                  <a:off x="12465" y="326"/>
                  <a:ext cx="3270" cy="8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91425" tIns="91425" rIns="91425" bIns="91425">
                  <a:noAutofit/>
                </a:bodyPr>
                <a:lstStyle/>
                <a:p>
                  <a:pPr lvl="0" algn="l" eaLnBrk="1" hangingPunct="1">
                    <a:buClr>
                      <a:srgbClr val="000000"/>
                    </a:buClr>
                    <a:buSzTx/>
                    <a:buFontTx/>
                  </a:pP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3 (</a:t>
                  </a:r>
                  <a:r>
                    <a:rPr lang="en-US" altLang="en-US" sz="2800" b="1" dirty="0">
                      <a:solidFill>
                        <a:srgbClr val="00206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Rot-y</a:t>
                  </a: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)</a:t>
                  </a:r>
                </a:p>
              </p:txBody>
            </p:sp>
            <p:sp>
              <p:nvSpPr>
                <p:cNvPr id="35860" name="Google Shape;224;p23"/>
                <p:cNvSpPr txBox="1"/>
                <p:nvPr/>
              </p:nvSpPr>
              <p:spPr>
                <a:xfrm>
                  <a:off x="15720" y="3433"/>
                  <a:ext cx="2771" cy="61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91425" tIns="91425" rIns="91425" bIns="91425">
                  <a:noAutofit/>
                </a:bodyPr>
                <a:lstStyle/>
                <a:p>
                  <a:pPr lvl="0" algn="ctr" eaLnBrk="1" hangingPunct="1">
                    <a:buClr>
                      <a:srgbClr val="000000"/>
                    </a:buClr>
                    <a:buSzTx/>
                    <a:buFontTx/>
                  </a:pP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4</a:t>
                  </a:r>
                </a:p>
                <a:p>
                  <a:pPr lvl="0" algn="ctr" eaLnBrk="1" hangingPunct="1">
                    <a:buClr>
                      <a:srgbClr val="000000"/>
                    </a:buClr>
                    <a:buSzTx/>
                    <a:buFontTx/>
                  </a:pP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(</a:t>
                  </a:r>
                  <a:r>
                    <a:rPr lang="en-US" altLang="en-US" sz="2800" b="1" dirty="0">
                      <a:solidFill>
                        <a:srgbClr val="00206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Rot-x</a:t>
                  </a: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)</a:t>
                  </a:r>
                </a:p>
              </p:txBody>
            </p:sp>
            <p:sp>
              <p:nvSpPr>
                <p:cNvPr id="35861" name="Google Shape;225;p23"/>
                <p:cNvSpPr txBox="1"/>
                <p:nvPr/>
              </p:nvSpPr>
              <p:spPr>
                <a:xfrm>
                  <a:off x="19376" y="2028"/>
                  <a:ext cx="3037" cy="64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91425" tIns="91425" rIns="91425" bIns="91425">
                  <a:noAutofit/>
                </a:bodyPr>
                <a:lstStyle/>
                <a:p>
                  <a:pPr lvl="0" algn="l" eaLnBrk="1" hangingPunct="1">
                    <a:buClr>
                      <a:srgbClr val="000000"/>
                    </a:buClr>
                    <a:buSzTx/>
                    <a:buFontTx/>
                  </a:pP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5 (</a:t>
                  </a:r>
                  <a:r>
                    <a:rPr lang="en-US" altLang="en-US" sz="2800" b="1" dirty="0">
                      <a:solidFill>
                        <a:srgbClr val="00206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Rot-y</a:t>
                  </a: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)</a:t>
                  </a:r>
                </a:p>
              </p:txBody>
            </p:sp>
            <p:sp>
              <p:nvSpPr>
                <p:cNvPr id="35862" name="Google Shape;226;p23"/>
                <p:cNvSpPr txBox="1"/>
                <p:nvPr/>
              </p:nvSpPr>
              <p:spPr>
                <a:xfrm>
                  <a:off x="20417" y="6950"/>
                  <a:ext cx="2800" cy="20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91425" tIns="91425" rIns="91425" bIns="91425">
                  <a:noAutofit/>
                </a:bodyPr>
                <a:lstStyle/>
                <a:p>
                  <a:pPr lvl="0" algn="ctr" eaLnBrk="1" hangingPunct="1">
                    <a:buClr>
                      <a:srgbClr val="000000"/>
                    </a:buClr>
                    <a:buSzTx/>
                    <a:buFontTx/>
                  </a:pP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6 (</a:t>
                  </a:r>
                  <a:r>
                    <a:rPr lang="en-US" altLang="en-US" sz="2800" b="1" dirty="0">
                      <a:solidFill>
                        <a:srgbClr val="00206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Rot-z</a:t>
                  </a: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) </a:t>
                  </a:r>
                </a:p>
                <a:p>
                  <a:pPr lvl="0" algn="ctr" eaLnBrk="1" hangingPunct="1">
                    <a:buClr>
                      <a:srgbClr val="000000"/>
                    </a:buClr>
                    <a:buSzTx/>
                    <a:buFontTx/>
                  </a:pPr>
                  <a:r>
                    <a:rPr lang="en-US" altLang="en-US" sz="2000" b="1" dirty="0">
                      <a:solidFill>
                        <a:srgbClr val="00206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opening and closing</a:t>
                  </a:r>
                  <a:endParaRPr lang="en-US" alt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cs typeface="Lato" panose="020F0502020204030203" pitchFamily="34" charset="0"/>
                    <a:sym typeface="Lato" panose="020F0502020204030203" pitchFamily="34" charset="0"/>
                  </a:endParaRPr>
                </a:p>
              </p:txBody>
            </p:sp>
            <p:sp>
              <p:nvSpPr>
                <p:cNvPr id="35863" name="Google Shape;228;p23"/>
                <p:cNvSpPr txBox="1"/>
                <p:nvPr/>
              </p:nvSpPr>
              <p:spPr>
                <a:xfrm>
                  <a:off x="17160" y="9708"/>
                  <a:ext cx="5916" cy="109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91425" tIns="91425" rIns="91425" bIns="91425"/>
                <a:lstStyle/>
                <a:p>
                  <a:pPr eaLnBrk="1" hangingPunct="1">
                    <a:buClr>
                      <a:srgbClr val="000000"/>
                    </a:buClr>
                    <a:buSzPct val="100000"/>
                  </a:pPr>
                  <a:r>
                    <a:rPr lang="en-US" altLang="en-US" sz="2800" b="1" dirty="0">
                      <a:solidFill>
                        <a:srgbClr val="C00000"/>
                      </a:solidFill>
                      <a:latin typeface="Lato" panose="020F0502020204030203" pitchFamily="34" charset="0"/>
                      <a:cs typeface="Lato" panose="020F0502020204030203" pitchFamily="34" charset="0"/>
                      <a:sym typeface="Lato" panose="020F0502020204030203" pitchFamily="34" charset="0"/>
                    </a:rPr>
                    <a:t>DOF =  [1, 2, 3, 4, 5, 6)</a:t>
                  </a:r>
                  <a:endParaRPr lang="en-US" altLang="en-US" sz="28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Lato" panose="020F0502020204030203" pitchFamily="34" charset="0"/>
                  </a:endParaRPr>
                </a:p>
              </p:txBody>
            </p:sp>
          </p:grpSp>
          <p:cxnSp>
            <p:nvCxnSpPr>
              <p:cNvPr id="5" name="Straight Connector 4"/>
              <p:cNvCxnSpPr/>
              <p:nvPr/>
            </p:nvCxnSpPr>
            <p:spPr>
              <a:xfrm flipV="1">
                <a:off x="9442" y="3840"/>
                <a:ext cx="1598" cy="24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480" y="2760"/>
                <a:ext cx="840" cy="1271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 flipV="1">
                <a:off x="9120" y="2760"/>
                <a:ext cx="335" cy="1326"/>
              </a:xfrm>
              <a:prstGeom prst="line">
                <a:avLst/>
              </a:prstGeom>
              <a:ln w="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8" name="Text Box 7"/>
              <p:cNvSpPr txBox="1"/>
              <p:nvPr/>
            </p:nvSpPr>
            <p:spPr>
              <a:xfrm>
                <a:off x="11036" y="3480"/>
                <a:ext cx="484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>
                    <a:latin typeface="Times New Roman" panose="02020603050405020304" charset="0"/>
                    <a:cs typeface="Times New Roman" panose="02020603050405020304" charset="0"/>
                  </a:rPr>
                  <a:t>x</a:t>
                </a:r>
              </a:p>
            </p:txBody>
          </p:sp>
          <p:sp>
            <p:nvSpPr>
              <p:cNvPr id="9" name="Text Box 8"/>
              <p:cNvSpPr txBox="1"/>
              <p:nvPr/>
            </p:nvSpPr>
            <p:spPr>
              <a:xfrm>
                <a:off x="10302" y="2280"/>
                <a:ext cx="484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>
                    <a:latin typeface="Times New Roman" panose="02020603050405020304" charset="0"/>
                    <a:cs typeface="Times New Roman" panose="02020603050405020304" charset="0"/>
                  </a:rPr>
                  <a:t>y</a:t>
                </a:r>
              </a:p>
            </p:txBody>
          </p:sp>
          <p:sp>
            <p:nvSpPr>
              <p:cNvPr id="10" name="Text Box 9"/>
              <p:cNvSpPr txBox="1"/>
              <p:nvPr/>
            </p:nvSpPr>
            <p:spPr>
              <a:xfrm>
                <a:off x="8883" y="2204"/>
                <a:ext cx="484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>
                    <a:latin typeface="Times New Roman" panose="02020603050405020304" charset="0"/>
                    <a:cs typeface="Times New Roman" panose="02020603050405020304" charset="0"/>
                  </a:rPr>
                  <a:t>z</a:t>
                </a:r>
              </a:p>
            </p:txBody>
          </p:sp>
        </p:grpSp>
        <p:sp>
          <p:nvSpPr>
            <p:cNvPr id="12" name="Circular Arrow 11"/>
            <p:cNvSpPr/>
            <p:nvPr/>
          </p:nvSpPr>
          <p:spPr>
            <a:xfrm>
              <a:off x="12720" y="3270"/>
              <a:ext cx="1320" cy="142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20984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12"/>
            <p:cNvSpPr/>
            <p:nvPr/>
          </p:nvSpPr>
          <p:spPr>
            <a:xfrm>
              <a:off x="17989" y="3840"/>
              <a:ext cx="1320" cy="142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20984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14"/>
            <p:cNvSpPr/>
            <p:nvPr/>
          </p:nvSpPr>
          <p:spPr>
            <a:xfrm>
              <a:off x="12633" y="7800"/>
              <a:ext cx="1320" cy="142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20984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urved Up Arrow 15"/>
            <p:cNvSpPr/>
            <p:nvPr/>
          </p:nvSpPr>
          <p:spPr>
            <a:xfrm>
              <a:off x="12087" y="10440"/>
              <a:ext cx="1953" cy="985"/>
            </a:xfrm>
            <a:prstGeom prst="curved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ircular Arrow 16"/>
            <p:cNvSpPr/>
            <p:nvPr/>
          </p:nvSpPr>
          <p:spPr>
            <a:xfrm>
              <a:off x="9480" y="2747"/>
              <a:ext cx="1320" cy="142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20984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Curved Up Arrow 17"/>
            <p:cNvSpPr/>
            <p:nvPr/>
          </p:nvSpPr>
          <p:spPr>
            <a:xfrm>
              <a:off x="8672" y="3042"/>
              <a:ext cx="1043" cy="468"/>
            </a:xfrm>
            <a:prstGeom prst="curved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Curved Down Arrow 18"/>
            <p:cNvSpPr/>
            <p:nvPr/>
          </p:nvSpPr>
          <p:spPr>
            <a:xfrm rot="16440000">
              <a:off x="16434" y="3919"/>
              <a:ext cx="1137" cy="568"/>
            </a:xfrm>
            <a:prstGeom prst="curvedDown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urved Down Arrow 19"/>
            <p:cNvSpPr/>
            <p:nvPr/>
          </p:nvSpPr>
          <p:spPr>
            <a:xfrm rot="16440000">
              <a:off x="9793" y="3690"/>
              <a:ext cx="918" cy="522"/>
            </a:xfrm>
            <a:prstGeom prst="curvedDown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/>
          </p:cNvPicPr>
          <p:nvPr/>
        </p:nvPicPr>
        <p:blipFill>
          <a:blip r:embed="rId2"/>
          <a:srcRect l="4965" t="13022" r="72206" b="47509"/>
          <a:stretch>
            <a:fillRect/>
          </a:stretch>
        </p:blipFill>
        <p:spPr>
          <a:xfrm>
            <a:off x="914400" y="1371600"/>
            <a:ext cx="4905375" cy="678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3"/>
          <p:cNvSpPr/>
          <p:nvPr/>
        </p:nvSpPr>
        <p:spPr>
          <a:xfrm>
            <a:off x="12801600" y="7772400"/>
            <a:ext cx="1828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868" name="TextBox 4"/>
          <p:cNvSpPr txBox="1"/>
          <p:nvPr/>
        </p:nvSpPr>
        <p:spPr>
          <a:xfrm>
            <a:off x="2902268" y="0"/>
            <a:ext cx="8825865" cy="738633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91425" rIns="91425" bIns="91425">
            <a:spAutoFit/>
          </a:bodyPr>
          <a:lstStyle/>
          <a:p>
            <a:pPr lvl="0" algn="ctr" eaLnBrk="1" hangingPunct="1">
              <a:buClr>
                <a:srgbClr val="000000"/>
              </a:buClr>
              <a:buSzTx/>
              <a:buFontTx/>
            </a:pPr>
            <a:r>
              <a:rPr lang="en-US" altLang="en-US" sz="3600" b="1" dirty="0">
                <a:solidFill>
                  <a:srgbClr val="00206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Model-II :</a:t>
            </a:r>
            <a:r>
              <a:rPr lang="en-US" altLang="en-US" sz="3600" b="1" dirty="0"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 Dimensions and Views</a:t>
            </a:r>
          </a:p>
        </p:txBody>
      </p:sp>
      <p:sp>
        <p:nvSpPr>
          <p:cNvPr id="36869" name="TextBox 5"/>
          <p:cNvSpPr txBox="1"/>
          <p:nvPr/>
        </p:nvSpPr>
        <p:spPr>
          <a:xfrm>
            <a:off x="2743200" y="762000"/>
            <a:ext cx="21259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GB" altLang="x-none" sz="3200" b="1" dirty="0">
                <a:solidFill>
                  <a:srgbClr val="0070C0"/>
                </a:solidFill>
                <a:latin typeface="Calibri Light" panose="020F0302020204030204" charset="0"/>
              </a:rPr>
              <a:t>Front view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2503" t="5760" r="7749" b="51098"/>
          <a:stretch>
            <a:fillRect/>
          </a:stretch>
        </p:blipFill>
        <p:spPr>
          <a:xfrm>
            <a:off x="6400800" y="1280795"/>
            <a:ext cx="7750810" cy="6727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7"/>
          <p:cNvSpPr txBox="1"/>
          <p:nvPr/>
        </p:nvSpPr>
        <p:spPr>
          <a:xfrm>
            <a:off x="9829800" y="762000"/>
            <a:ext cx="22148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GB" altLang="x-none" sz="3200" b="1" dirty="0">
                <a:solidFill>
                  <a:srgbClr val="0070C0"/>
                </a:solidFill>
                <a:sym typeface="+mn-ea"/>
              </a:rPr>
              <a:t>Right view</a:t>
            </a:r>
          </a:p>
        </p:txBody>
      </p:sp>
      <p:sp>
        <p:nvSpPr>
          <p:cNvPr id="36873" name="TextBox 9"/>
          <p:cNvSpPr txBox="1"/>
          <p:nvPr/>
        </p:nvSpPr>
        <p:spPr>
          <a:xfrm>
            <a:off x="6248400" y="7783195"/>
            <a:ext cx="23622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GB" altLang="x-none" b="1" dirty="0">
                <a:latin typeface="Calibri Light" panose="020F0302020204030204" charset="0"/>
              </a:rPr>
              <a:t>All dimensions in mm</a:t>
            </a:r>
            <a:endParaRPr lang="en-US" altLang="x-none" b="1" dirty="0">
              <a:latin typeface="Calibri Light" panose="020F0302020204030204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77800" y="7696200"/>
            <a:ext cx="1752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675517"/>
            <a:ext cx="12146280" cy="59055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736600" marR="0" indent="-527050" algn="l" defTabSz="9144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" panose="02020603050405020304"/>
              <a:buChar char="●"/>
              <a:defRPr/>
            </a:pPr>
            <a:r>
              <a:rPr kumimoji="0" lang="en-GB" sz="2400" kern="1200" cap="none" spc="0" normalizeH="0" baseline="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Introduction</a:t>
            </a:r>
          </a:p>
          <a:p>
            <a:pPr marL="736600" marR="0" indent="-527050" algn="l" defTabSz="9144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" panose="02020603050405020304"/>
              <a:buChar char="●"/>
              <a:defRPr/>
            </a:pPr>
            <a:r>
              <a:rPr lang="en-GB" sz="240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Literature Review</a:t>
            </a:r>
            <a:endParaRPr kumimoji="0" lang="en-GB" sz="2400" kern="1200" cap="none" spc="0" normalizeH="0" baseline="0" noProof="0" dirty="0">
              <a:latin typeface="Times New Roman" panose="02020603050405020304" charset="0"/>
              <a:ea typeface="Times" panose="02020603050405020304"/>
              <a:cs typeface="Times New Roman" panose="02020603050405020304" charset="0"/>
              <a:sym typeface="Times" panose="02020603050405020304"/>
            </a:endParaRPr>
          </a:p>
          <a:p>
            <a:pPr marL="736600" marR="0" indent="-527050" algn="l" defTabSz="9144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" panose="02020603050405020304"/>
              <a:buChar char="●"/>
              <a:defRPr/>
            </a:pPr>
            <a:r>
              <a:rPr kumimoji="0" lang="en-GB" sz="2400" kern="1200" cap="none" spc="0" normalizeH="0" baseline="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Project Objectives</a:t>
            </a:r>
          </a:p>
          <a:p>
            <a:pPr marL="736600" marR="0" indent="-527050" algn="l" defTabSz="9144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" panose="02020603050405020304"/>
              <a:buChar char="●"/>
              <a:defRPr/>
            </a:pPr>
            <a:r>
              <a:rPr kumimoji="0" lang="en-US" altLang="en-GB" sz="2400" kern="1200" cap="none" spc="0" normalizeH="0" baseline="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Workf</a:t>
            </a:r>
            <a:r>
              <a:rPr kumimoji="0" lang="en-GB" sz="2400" kern="1200" cap="none" spc="0" normalizeH="0" baseline="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low</a:t>
            </a:r>
          </a:p>
          <a:p>
            <a:pPr marL="736600" marR="0" indent="-527050" algn="l" defTabSz="9144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" panose="02020603050405020304"/>
              <a:buChar char="●"/>
              <a:defRPr/>
            </a:pPr>
            <a:r>
              <a:rPr kumimoji="0" lang="en-US" altLang="en-GB" sz="2400" kern="1200" cap="none" spc="0" normalizeH="0" baseline="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Inverse and Forward Kinemaatics Analysis in MATLAB Simulink</a:t>
            </a:r>
          </a:p>
          <a:p>
            <a:pPr marL="736600" marR="0" indent="-527050" algn="l" defTabSz="9144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" panose="02020603050405020304"/>
              <a:buChar char="●"/>
              <a:defRPr/>
            </a:pPr>
            <a:r>
              <a:rPr kumimoji="0" lang="en-US" altLang="en-GB" sz="2400" kern="1200" cap="none" spc="0" normalizeH="0" baseline="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Development of Physical Prototype</a:t>
            </a:r>
          </a:p>
          <a:p>
            <a:pPr marL="736600" marR="0" indent="-527050" algn="l" defTabSz="9144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" panose="02020603050405020304"/>
              <a:buChar char="●"/>
              <a:defRPr/>
            </a:pPr>
            <a:r>
              <a:rPr kumimoji="0" lang="en-US" altLang="en-GB" sz="2400" kern="1200" cap="none" spc="0" normalizeH="0" baseline="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Interfacing MATLAB-Adruino UNO</a:t>
            </a:r>
            <a:endParaRPr kumimoji="0" lang="en-GB" sz="2400" kern="1200" cap="none" spc="0" normalizeH="0" baseline="0" noProof="0" dirty="0">
              <a:latin typeface="Times New Roman" panose="02020603050405020304" charset="0"/>
              <a:ea typeface="Times" panose="02020603050405020304"/>
              <a:cs typeface="Times New Roman" panose="02020603050405020304" charset="0"/>
              <a:sym typeface="Times" panose="02020603050405020304"/>
            </a:endParaRPr>
          </a:p>
          <a:p>
            <a:pPr marL="736600" marR="0" indent="-527050" algn="l" defTabSz="9144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" panose="02020603050405020304"/>
              <a:buChar char="●"/>
              <a:defRPr/>
            </a:pPr>
            <a:r>
              <a:rPr kumimoji="0" lang="en-US" altLang="en-GB" sz="2400" kern="1200" cap="none" spc="0" normalizeH="0" baseline="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Conclusion</a:t>
            </a:r>
          </a:p>
          <a:p>
            <a:pPr marL="736600" marR="0" indent="-527050" algn="l" defTabSz="9144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" panose="02020603050405020304"/>
              <a:buChar char="●"/>
              <a:defRPr/>
            </a:pPr>
            <a:r>
              <a:rPr kumimoji="0" lang="en-US" altLang="en-GB" sz="2400" kern="1200" cap="none" spc="0" normalizeH="0" baseline="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Challenges and Future Work</a:t>
            </a:r>
          </a:p>
          <a:p>
            <a:pPr marL="736600" marR="0" indent="-527050" algn="l" defTabSz="9144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" panose="02020603050405020304"/>
              <a:buChar char="●"/>
              <a:defRPr/>
            </a:pPr>
            <a:r>
              <a:rPr kumimoji="0" lang="en-US" altLang="en-GB" sz="2400" kern="1200" cap="none" spc="0" normalizeH="0" baseline="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Errors Encountered</a:t>
            </a:r>
            <a:endParaRPr kumimoji="0" lang="en-GB" sz="2400" kern="1200" cap="none" spc="0" normalizeH="0" baseline="0" noProof="0" dirty="0">
              <a:latin typeface="Times New Roman" panose="02020603050405020304" charset="0"/>
              <a:ea typeface="Times" panose="02020603050405020304"/>
              <a:cs typeface="Times New Roman" panose="02020603050405020304" charset="0"/>
              <a:sym typeface="Times" panose="02020603050405020304"/>
            </a:endParaRPr>
          </a:p>
          <a:p>
            <a:pPr marL="736600" marR="0" indent="-527050" algn="l" defTabSz="9144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" panose="02020603050405020304"/>
              <a:buChar char="●"/>
              <a:defRPr/>
            </a:pPr>
            <a:r>
              <a:rPr kumimoji="0" lang="en-GB" sz="2400" kern="1200" cap="none" spc="0" normalizeH="0" baseline="0" noProof="0" dirty="0">
                <a:latin typeface="Times New Roman" panose="02020603050405020304" charset="0"/>
                <a:ea typeface="Times" panose="02020603050405020304"/>
                <a:cs typeface="Times New Roman" panose="02020603050405020304" charset="0"/>
                <a:sym typeface="Times" panose="02020603050405020304"/>
              </a:rPr>
              <a:t>Reference</a:t>
            </a:r>
          </a:p>
          <a:p>
            <a:pPr marR="0" defTabSz="914400" eaLnBrk="1" hangingPunct="1"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GB" sz="2400" kern="1200" cap="none" spc="0" normalizeH="0" baseline="0" noProof="0" dirty="0">
              <a:latin typeface="Times New Roman" panose="02020603050405020304" charset="0"/>
              <a:ea typeface="Times" panose="02020603050405020304"/>
              <a:cs typeface="Times New Roman" panose="02020603050405020304" charset="0"/>
              <a:sym typeface="Times" panose="02020603050405020304"/>
            </a:endParaRPr>
          </a:p>
        </p:txBody>
      </p:sp>
      <p:sp>
        <p:nvSpPr>
          <p:cNvPr id="4" name="Text 0"/>
          <p:cNvSpPr/>
          <p:nvPr/>
        </p:nvSpPr>
        <p:spPr>
          <a:xfrm>
            <a:off x="3119438" y="533400"/>
            <a:ext cx="8391525" cy="8312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ctr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50" b="0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ea typeface="Crimson Pro Semi Bold" pitchFamily="34" charset="-122"/>
                <a:cs typeface="Cascadia Mono SemiBold" panose="020B0609020000020004" pitchFamily="49" charset="0"/>
              </a:rPr>
              <a:t>Contents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01600" y="7772400"/>
            <a:ext cx="1828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869" name="TextBox 5"/>
          <p:cNvSpPr txBox="1"/>
          <p:nvPr/>
        </p:nvSpPr>
        <p:spPr>
          <a:xfrm>
            <a:off x="2667000" y="990600"/>
            <a:ext cx="21259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en-GB" sz="3200" b="1" dirty="0">
                <a:solidFill>
                  <a:srgbClr val="0070C0"/>
                </a:solidFill>
                <a:latin typeface="Calibri Light" panose="020F0302020204030204" charset="0"/>
              </a:rPr>
              <a:t>Left</a:t>
            </a:r>
            <a:r>
              <a:rPr lang="en-GB" altLang="x-none" sz="3200" b="1" dirty="0">
                <a:solidFill>
                  <a:srgbClr val="0070C0"/>
                </a:solidFill>
                <a:latin typeface="Calibri Light" panose="020F0302020204030204" charset="0"/>
              </a:rPr>
              <a:t> view</a:t>
            </a:r>
          </a:p>
        </p:txBody>
      </p:sp>
      <p:sp>
        <p:nvSpPr>
          <p:cNvPr id="3" name="TextBox 7"/>
          <p:cNvSpPr txBox="1"/>
          <p:nvPr/>
        </p:nvSpPr>
        <p:spPr>
          <a:xfrm>
            <a:off x="9753600" y="990600"/>
            <a:ext cx="37973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en-GB" sz="3200" b="1" dirty="0">
                <a:solidFill>
                  <a:srgbClr val="0070C0"/>
                </a:solidFill>
                <a:sym typeface="+mn-ea"/>
              </a:rPr>
              <a:t>Isometric Model</a:t>
            </a:r>
            <a:r>
              <a:rPr lang="en-GB" altLang="x-none" sz="3200" b="1" dirty="0">
                <a:solidFill>
                  <a:srgbClr val="0070C0"/>
                </a:solidFill>
                <a:sym typeface="+mn-ea"/>
              </a:rPr>
              <a:t> view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/>
          <a:srcRect l="60000" t="48769" r="7750" b="10903"/>
          <a:stretch>
            <a:fillRect/>
          </a:stretch>
        </p:blipFill>
        <p:spPr>
          <a:xfrm>
            <a:off x="8534400" y="2133600"/>
            <a:ext cx="6026785" cy="6026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47800"/>
            <a:ext cx="7924800" cy="6623050"/>
          </a:xfrm>
          <a:prstGeom prst="rect">
            <a:avLst/>
          </a:prstGeom>
        </p:spPr>
      </p:pic>
      <p:sp>
        <p:nvSpPr>
          <p:cNvPr id="36873" name="TextBox 9"/>
          <p:cNvSpPr txBox="1"/>
          <p:nvPr/>
        </p:nvSpPr>
        <p:spPr>
          <a:xfrm>
            <a:off x="6248400" y="7783195"/>
            <a:ext cx="23622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GB" altLang="x-none" b="1" dirty="0">
                <a:latin typeface="Calibri Light" panose="020F0302020204030204" charset="0"/>
              </a:rPr>
              <a:t>All dimensions in mm</a:t>
            </a:r>
            <a:endParaRPr lang="en-US" altLang="x-none" b="1" dirty="0">
              <a:latin typeface="Calibri Light" panose="020F0302020204030204" charset="0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2902268" y="0"/>
            <a:ext cx="8825865" cy="738633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91425" rIns="91425" bIns="91425">
            <a:spAutoFit/>
          </a:bodyPr>
          <a:lstStyle/>
          <a:p>
            <a:pPr lvl="0" algn="ctr" eaLnBrk="1" hangingPunct="1">
              <a:buClr>
                <a:srgbClr val="000000"/>
              </a:buClr>
              <a:buSzTx/>
              <a:buFontTx/>
            </a:pPr>
            <a:r>
              <a:rPr lang="en-US" altLang="en-US" sz="3600" b="1" dirty="0">
                <a:solidFill>
                  <a:srgbClr val="00206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Model-II :</a:t>
            </a:r>
            <a:r>
              <a:rPr lang="en-US" altLang="en-US" sz="3600" b="1" dirty="0"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 Dimensions and Views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9823" y="15240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Forwad Kinematic Analysis in Matlab Simulink</a:t>
            </a:r>
          </a:p>
        </p:txBody>
      </p:sp>
      <p:sp>
        <p:nvSpPr>
          <p:cNvPr id="7" name="Rectangle 6"/>
          <p:cNvSpPr/>
          <p:nvPr/>
        </p:nvSpPr>
        <p:spPr>
          <a:xfrm>
            <a:off x="12877800" y="7696200"/>
            <a:ext cx="1676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6842"/>
          <a:stretch>
            <a:fillRect/>
          </a:stretch>
        </p:blipFill>
        <p:spPr>
          <a:xfrm>
            <a:off x="76200" y="2667000"/>
            <a:ext cx="14401800" cy="31127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81000" y="6096000"/>
            <a:ext cx="10551795" cy="1149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Generated using in Silidworks using an extension for Simulink</a:t>
            </a:r>
            <a:endParaRPr lang="en-US" altLang="en-US" sz="2400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extension converts the CAD model to a rigid body tree that can be used directly in simulink for simulation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0000" t="48769" r="7750" b="10903"/>
          <a:stretch>
            <a:fillRect/>
          </a:stretch>
        </p:blipFill>
        <p:spPr>
          <a:xfrm>
            <a:off x="11811000" y="990600"/>
            <a:ext cx="2588895" cy="2588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1"/>
          <p:cNvSpPr/>
          <p:nvPr/>
        </p:nvSpPr>
        <p:spPr>
          <a:xfrm>
            <a:off x="3686175" y="1066800"/>
            <a:ext cx="7258050" cy="4413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>
              <a:lnSpc>
                <a:spcPts val="2750"/>
              </a:lnSpc>
            </a:pPr>
            <a:r>
              <a:rPr lang="en-US" altLang="en-US" sz="2800" b="1" dirty="0">
                <a:solidFill>
                  <a:srgbClr val="0070C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Rigid Body Tree from the CAD Model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6284278" y="1784985"/>
            <a:ext cx="206184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hangingPunct="1">
              <a:buClr>
                <a:srgbClr val="000000"/>
              </a:buClr>
              <a:buSzTx/>
              <a:buFontTx/>
            </a:pPr>
            <a:r>
              <a:rPr lang="en-US" altLang="en-US" sz="2800" b="1" dirty="0">
                <a:solidFill>
                  <a:srgbClr val="00206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Model-II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0" y="6172200"/>
            <a:ext cx="3413760" cy="13868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2877800" y="78486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7" name="Text 0"/>
          <p:cNvSpPr/>
          <p:nvPr/>
        </p:nvSpPr>
        <p:spPr>
          <a:xfrm>
            <a:off x="563245" y="120332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Simulink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0" y="1985010"/>
            <a:ext cx="7489825" cy="6212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696200" y="1524000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2000" b="1" i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Input and Output Trajectories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2400" y="1981200"/>
            <a:ext cx="6530340" cy="4866005"/>
            <a:chOff x="0" y="3480"/>
            <a:chExt cx="10284" cy="7663"/>
          </a:xfrm>
        </p:grpSpPr>
        <p:pic>
          <p:nvPicPr>
            <p:cNvPr id="3" name="Picture 2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0" y="3480"/>
              <a:ext cx="9957" cy="7663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0" y="7920"/>
              <a:ext cx="17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i="0">
                  <a:solidFill>
                    <a:srgbClr val="C00000"/>
                  </a:solidFill>
                  <a:latin typeface="Times New Roman" panose="02020603050405020304"/>
                  <a:ea typeface="Times New Roman" panose="02020603050405020304"/>
                </a:rPr>
                <a:t>Input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8520" y="8520"/>
              <a:ext cx="17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i="0">
                  <a:solidFill>
                    <a:srgbClr val="C00000"/>
                  </a:solidFill>
                  <a:latin typeface="Times New Roman" panose="02020603050405020304"/>
                  <a:ea typeface="Times New Roman" panose="02020603050405020304"/>
                </a:rPr>
                <a:t>Output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480" y="7320"/>
              <a:ext cx="240" cy="7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9360" y="7800"/>
              <a:ext cx="0" cy="8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41987" name="Text 1"/>
          <p:cNvSpPr/>
          <p:nvPr/>
        </p:nvSpPr>
        <p:spPr>
          <a:xfrm>
            <a:off x="3686175" y="1066800"/>
            <a:ext cx="7258050" cy="4413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>
              <a:lnSpc>
                <a:spcPts val="2750"/>
              </a:lnSpc>
            </a:pPr>
            <a:r>
              <a:rPr lang="en-US" altLang="en-US" sz="2800" b="1" dirty="0">
                <a:solidFill>
                  <a:srgbClr val="0070C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Model-II: Control without PID</a:t>
            </a:r>
          </a:p>
          <a:p>
            <a:pPr algn="ctr">
              <a:lnSpc>
                <a:spcPts val="2750"/>
              </a:lnSpc>
            </a:pPr>
            <a:endParaRPr lang="en-US" altLang="en-US" sz="28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0000" t="48769" r="7750" b="10903"/>
          <a:stretch>
            <a:fillRect/>
          </a:stretch>
        </p:blipFill>
        <p:spPr>
          <a:xfrm>
            <a:off x="2514600" y="6203950"/>
            <a:ext cx="1947545" cy="1947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12954000" y="3822065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Input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12954000" y="6629400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Output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12877800" y="77724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  <p:pic>
        <p:nvPicPr>
          <p:cNvPr id="3" name="newrobotwithoutpi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5068" y="1752600"/>
            <a:ext cx="12280265" cy="643699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04800" y="11430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Simulink</a:t>
            </a:r>
          </a:p>
        </p:txBody>
      </p:sp>
      <p:sp>
        <p:nvSpPr>
          <p:cNvPr id="41987" name="Text 1"/>
          <p:cNvSpPr/>
          <p:nvPr/>
        </p:nvSpPr>
        <p:spPr>
          <a:xfrm>
            <a:off x="3686175" y="1066800"/>
            <a:ext cx="7258050" cy="4413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>
              <a:lnSpc>
                <a:spcPts val="2750"/>
              </a:lnSpc>
            </a:pPr>
            <a:r>
              <a:rPr lang="en-US" altLang="en-US" sz="3200" b="1" dirty="0">
                <a:solidFill>
                  <a:srgbClr val="0070C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Model-II: Control without PID</a:t>
            </a:r>
          </a:p>
          <a:p>
            <a:pPr algn="ctr">
              <a:lnSpc>
                <a:spcPts val="2750"/>
              </a:lnSpc>
            </a:pPr>
            <a:endParaRPr lang="en-US" altLang="en-US" sz="3200" b="1" dirty="0">
              <a:solidFill>
                <a:srgbClr val="0070C0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622610" y="15240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Simulink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391400" y="1981200"/>
            <a:ext cx="7176770" cy="535749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2877800" y="7772400"/>
            <a:ext cx="1752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229600" y="1447800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2000" b="1" i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Input and Output Trajectories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2400" y="2057400"/>
            <a:ext cx="6847840" cy="4076700"/>
            <a:chOff x="240" y="4560"/>
            <a:chExt cx="10784" cy="6420"/>
          </a:xfrm>
        </p:grpSpPr>
        <p:pic>
          <p:nvPicPr>
            <p:cNvPr id="3" name="Picture 2"/>
            <p:cNvPicPr/>
            <p:nvPr/>
          </p:nvPicPr>
          <p:blipFill>
            <a:blip r:embed="rId3"/>
            <a:srcRect t="15748"/>
            <a:stretch>
              <a:fillRect/>
            </a:stretch>
          </p:blipFill>
          <p:spPr>
            <a:xfrm>
              <a:off x="240" y="4560"/>
              <a:ext cx="10784" cy="6420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360" y="9240"/>
              <a:ext cx="17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i="0">
                  <a:solidFill>
                    <a:srgbClr val="C00000"/>
                  </a:solidFill>
                  <a:latin typeface="Times New Roman" panose="02020603050405020304"/>
                  <a:ea typeface="Times New Roman" panose="02020603050405020304"/>
                </a:rPr>
                <a:t>Input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8880" y="10320"/>
              <a:ext cx="17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i="0">
                  <a:solidFill>
                    <a:srgbClr val="C00000"/>
                  </a:solidFill>
                  <a:latin typeface="Times New Roman" panose="02020603050405020304"/>
                  <a:ea typeface="Times New Roman" panose="02020603050405020304"/>
                </a:rPr>
                <a:t>Output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840" y="8640"/>
              <a:ext cx="240" cy="7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9720" y="9600"/>
              <a:ext cx="0" cy="8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9" name="Text Box 8"/>
          <p:cNvSpPr txBox="1"/>
          <p:nvPr/>
        </p:nvSpPr>
        <p:spPr>
          <a:xfrm>
            <a:off x="7696200" y="2590800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Input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7696200" y="4872355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Output</a:t>
            </a:r>
          </a:p>
        </p:txBody>
      </p:sp>
      <p:sp>
        <p:nvSpPr>
          <p:cNvPr id="41987" name="Text 1"/>
          <p:cNvSpPr/>
          <p:nvPr/>
        </p:nvSpPr>
        <p:spPr>
          <a:xfrm>
            <a:off x="3686175" y="1066800"/>
            <a:ext cx="7258050" cy="4413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>
              <a:lnSpc>
                <a:spcPts val="2750"/>
              </a:lnSpc>
            </a:pPr>
            <a:r>
              <a:rPr lang="en-US" altLang="en-US" sz="2800" b="1" dirty="0">
                <a:solidFill>
                  <a:srgbClr val="0070C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Model-II: Control with PID</a:t>
            </a:r>
          </a:p>
          <a:p>
            <a:pPr algn="ctr">
              <a:lnSpc>
                <a:spcPts val="2750"/>
              </a:lnSpc>
            </a:pPr>
            <a:endParaRPr lang="en-US" altLang="en-US" sz="28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0000" t="48769" r="7750" b="10903"/>
          <a:stretch>
            <a:fillRect/>
          </a:stretch>
        </p:blipFill>
        <p:spPr>
          <a:xfrm>
            <a:off x="2514600" y="6203950"/>
            <a:ext cx="1947545" cy="19475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12877800" y="77724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4" name="newrobot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1676400"/>
            <a:ext cx="11658600" cy="63601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09600" y="170056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Simulink</a:t>
            </a:r>
          </a:p>
        </p:txBody>
      </p:sp>
      <p:sp>
        <p:nvSpPr>
          <p:cNvPr id="41987" name="Text 1"/>
          <p:cNvSpPr/>
          <p:nvPr/>
        </p:nvSpPr>
        <p:spPr>
          <a:xfrm>
            <a:off x="3686175" y="1066800"/>
            <a:ext cx="7258050" cy="4413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>
              <a:lnSpc>
                <a:spcPts val="2750"/>
              </a:lnSpc>
            </a:pPr>
            <a:r>
              <a:rPr lang="en-US" altLang="en-US" sz="2800" b="1" dirty="0">
                <a:solidFill>
                  <a:srgbClr val="0070C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Model-II: Control with PID</a:t>
            </a:r>
          </a:p>
          <a:p>
            <a:pPr algn="ctr">
              <a:lnSpc>
                <a:spcPts val="2750"/>
              </a:lnSpc>
            </a:pPr>
            <a:endParaRPr lang="en-US" altLang="en-US" sz="28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010400" y="2209800"/>
            <a:ext cx="7407275" cy="593534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63562" y="9779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Simulink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229600" y="1828483"/>
            <a:ext cx="508000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 fontAlgn="base"/>
            <a:r>
              <a:rPr lang="en-US" sz="2000" b="1" i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Input and Output Trajectories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-76200" y="1981200"/>
            <a:ext cx="6920865" cy="4953000"/>
            <a:chOff x="-120" y="4680"/>
            <a:chExt cx="10899" cy="7800"/>
          </a:xfrm>
        </p:grpSpPr>
        <p:pic>
          <p:nvPicPr>
            <p:cNvPr id="4" name="Picture 3"/>
            <p:cNvPicPr/>
            <p:nvPr/>
          </p:nvPicPr>
          <p:blipFill>
            <a:blip r:embed="rId3"/>
            <a:srcRect l="2202" t="3176"/>
            <a:stretch>
              <a:fillRect/>
            </a:stretch>
          </p:blipFill>
          <p:spPr>
            <a:xfrm>
              <a:off x="120" y="4680"/>
              <a:ext cx="10659" cy="7316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-120" y="7200"/>
              <a:ext cx="17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i="0">
                  <a:solidFill>
                    <a:srgbClr val="C00000"/>
                  </a:solidFill>
                  <a:latin typeface="Times New Roman" panose="02020603050405020304"/>
                  <a:ea typeface="Times New Roman" panose="02020603050405020304"/>
                </a:rPr>
                <a:t>Input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8880" y="11852"/>
              <a:ext cx="17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i="0">
                  <a:solidFill>
                    <a:srgbClr val="C00000"/>
                  </a:solidFill>
                  <a:latin typeface="Times New Roman" panose="02020603050405020304"/>
                  <a:ea typeface="Times New Roman" panose="02020603050405020304"/>
                </a:rPr>
                <a:t>Output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40" y="6480"/>
              <a:ext cx="240" cy="7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9360" y="10080"/>
              <a:ext cx="480" cy="16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9" name="Text Box 8"/>
          <p:cNvSpPr txBox="1"/>
          <p:nvPr/>
        </p:nvSpPr>
        <p:spPr>
          <a:xfrm>
            <a:off x="7315200" y="3048000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Input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7315200" y="5634355"/>
            <a:ext cx="1120140" cy="39878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sz="2000" b="1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Output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1765935" y="974725"/>
            <a:ext cx="11706860" cy="8200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altLang="en-US" sz="2800" b="1" dirty="0">
                <a:solidFill>
                  <a:srgbClr val="0070C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Model-II: Control without Inverse Kinematics and Forward Kinematics with PID</a:t>
            </a:r>
            <a:endParaRPr lang="en-US" altLang="en-US" sz="28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0000" t="48769" r="7750" b="10903"/>
          <a:stretch>
            <a:fillRect/>
          </a:stretch>
        </p:blipFill>
        <p:spPr>
          <a:xfrm>
            <a:off x="2362200" y="6418580"/>
            <a:ext cx="1777365" cy="177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12877800" y="77724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3" name="finaltrialwithpi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4625" y="1828800"/>
            <a:ext cx="11741150" cy="623125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09600" y="169545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Simulink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1765935" y="974725"/>
            <a:ext cx="11706860" cy="8200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altLang="en-US" sz="2800" b="1" dirty="0">
                <a:solidFill>
                  <a:srgbClr val="0070C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Model-II: Control without Inverse Kinematics and Forward Kinematics with PID</a:t>
            </a:r>
            <a:endParaRPr lang="en-US" altLang="en-US" sz="2800" b="1" dirty="0">
              <a:solidFill>
                <a:srgbClr val="0070C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Google Shape;171;p21"/>
          <p:cNvSpPr/>
          <p:nvPr/>
        </p:nvSpPr>
        <p:spPr>
          <a:xfrm>
            <a:off x="703580" y="1447800"/>
            <a:ext cx="2016125" cy="254000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/>
          <a:lstStyle/>
          <a:p>
            <a:pPr algn="just" eaLnBrk="1" hangingPunct="1">
              <a:buClr>
                <a:srgbClr val="3B3535"/>
              </a:buClr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Actuators</a:t>
            </a:r>
            <a:endParaRPr lang="en-US" altLang="en-US" sz="18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20" name="Google Shape;172;p21"/>
          <p:cNvSpPr/>
          <p:nvPr/>
        </p:nvSpPr>
        <p:spPr>
          <a:xfrm>
            <a:off x="703580" y="1722755"/>
            <a:ext cx="7863840" cy="454025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/>
          <a:lstStyle/>
          <a:p>
            <a:pPr marL="285750" indent="-285750" algn="just" eaLnBrk="1" hangingPunct="1">
              <a:lnSpc>
                <a:spcPct val="109000"/>
              </a:lnSpc>
              <a:buClr>
                <a:srgbClr val="3B3535"/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Motors that drive the movement of the robotic arm</a:t>
            </a:r>
            <a:endParaRPr lang="en-US" altLang="en-US" sz="18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21" name="Google Shape;173;p21"/>
          <p:cNvSpPr/>
          <p:nvPr/>
        </p:nvSpPr>
        <p:spPr>
          <a:xfrm>
            <a:off x="703580" y="4161790"/>
            <a:ext cx="7863840" cy="553720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/>
          <a:lstStyle/>
          <a:p>
            <a:pPr algn="just" eaLnBrk="1" hangingPunct="1">
              <a:lnSpc>
                <a:spcPct val="109000"/>
              </a:lnSpc>
              <a:buClr>
                <a:srgbClr val="000000"/>
              </a:buClr>
              <a:buFont typeface="Calibri" panose="020F0502020204030204" charset="0"/>
            </a:pPr>
            <a:endParaRPr lang="en-US" alt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22" name="Google Shape;174;p21"/>
          <p:cNvSpPr/>
          <p:nvPr/>
        </p:nvSpPr>
        <p:spPr>
          <a:xfrm>
            <a:off x="703580" y="2197735"/>
            <a:ext cx="2700655" cy="242570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/>
          <a:lstStyle/>
          <a:p>
            <a:pPr algn="just" eaLnBrk="1" hangingPunct="1">
              <a:buClr>
                <a:srgbClr val="3B3535"/>
              </a:buClr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Control Hardware</a:t>
            </a:r>
            <a:endParaRPr lang="en-US" altLang="en-US" sz="18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Google Shape;175;p21"/>
          <p:cNvSpPr/>
          <p:nvPr/>
        </p:nvSpPr>
        <p:spPr>
          <a:xfrm>
            <a:off x="703580" y="2461260"/>
            <a:ext cx="7399655" cy="81153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/>
          <a:p>
            <a:pPr marL="285750" indent="-285750" algn="just" eaLnBrk="1" hangingPunct="1">
              <a:lnSpc>
                <a:spcPct val="109000"/>
              </a:lnSpc>
              <a:buClr>
                <a:srgbClr val="3B3535"/>
              </a:buClr>
              <a:buFont typeface="Arial" panose="020B0604020202020204" pitchFamily="34" charset="0"/>
              <a:buChar char="•"/>
            </a:pPr>
            <a:r>
              <a:rPr lang="en-US" altLang="x-none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The computer system that controls the robot's movements. It processes input from sensors and commands the actuators. E.g. Arduino Uno</a:t>
            </a:r>
            <a:endParaRPr lang="en-US" altLang="x-none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24" name="Google Shape;176;p21"/>
          <p:cNvSpPr/>
          <p:nvPr/>
        </p:nvSpPr>
        <p:spPr>
          <a:xfrm>
            <a:off x="703580" y="3498215"/>
            <a:ext cx="2015490" cy="254000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/>
          <a:lstStyle/>
          <a:p>
            <a:pPr algn="just" eaLnBrk="1" hangingPunct="1">
              <a:buClr>
                <a:srgbClr val="3B3535"/>
              </a:buClr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End-Effecto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r</a:t>
            </a:r>
            <a:endParaRPr lang="en-US" alt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25" name="Google Shape;177;p21"/>
          <p:cNvSpPr/>
          <p:nvPr/>
        </p:nvSpPr>
        <p:spPr>
          <a:xfrm>
            <a:off x="703580" y="3773170"/>
            <a:ext cx="7399020" cy="553720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/>
          <a:lstStyle/>
          <a:p>
            <a:pPr algn="just" eaLnBrk="1" hangingPunct="1">
              <a:lnSpc>
                <a:spcPct val="109000"/>
              </a:lnSpc>
              <a:buClr>
                <a:srgbClr val="3B3535"/>
              </a:buClr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It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interacts with objects. In a pick-and-place robot, this is often a gripper or vacuum suction device.</a:t>
            </a:r>
            <a:endParaRPr lang="en-US" alt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26" name="Google Shape;178;p21"/>
          <p:cNvSpPr/>
          <p:nvPr/>
        </p:nvSpPr>
        <p:spPr>
          <a:xfrm>
            <a:off x="703580" y="4471035"/>
            <a:ext cx="2879725" cy="288925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/>
          <a:lstStyle/>
          <a:p>
            <a:pPr algn="just" eaLnBrk="1" hangingPunct="1">
              <a:buClr>
                <a:srgbClr val="3B3535"/>
              </a:buClr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Joints and Links</a:t>
            </a:r>
            <a:endParaRPr lang="en-US" altLang="en-US" sz="18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27" name="Google Shape;179;p21"/>
          <p:cNvSpPr txBox="1"/>
          <p:nvPr/>
        </p:nvSpPr>
        <p:spPr>
          <a:xfrm>
            <a:off x="703580" y="4737100"/>
            <a:ext cx="7399020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45700" rIns="91425" bIns="45700">
            <a:spAutoFit/>
          </a:bodyPr>
          <a:lstStyle/>
          <a:p>
            <a:pPr algn="just" eaLnBrk="1" hangingPunct="1">
              <a:buClr>
                <a:srgbClr val="000000"/>
              </a:buClr>
              <a:buSzPct val="100000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Joints provide the degrees of freedom for the arm's movement, while links are the segments between joints.</a:t>
            </a:r>
            <a:endParaRPr lang="en-US" alt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28" name="Google Shape;180;p21"/>
          <p:cNvSpPr txBox="1"/>
          <p:nvPr/>
        </p:nvSpPr>
        <p:spPr>
          <a:xfrm>
            <a:off x="703580" y="5434965"/>
            <a:ext cx="3802380" cy="367030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45700" rIns="91425" bIns="45700">
            <a:spAutoFit/>
          </a:bodyPr>
          <a:lstStyle/>
          <a:p>
            <a:pPr algn="just" eaLnBrk="1" hangingPunct="1">
              <a:buClr>
                <a:srgbClr val="000000"/>
              </a:buClr>
              <a:buSzPct val="100000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Battery Power Source</a:t>
            </a:r>
            <a:endParaRPr lang="en-US" altLang="en-US" sz="18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29" name="Google Shape;181;p21"/>
          <p:cNvSpPr txBox="1"/>
          <p:nvPr/>
        </p:nvSpPr>
        <p:spPr>
          <a:xfrm>
            <a:off x="703580" y="5651500"/>
            <a:ext cx="7483475" cy="369291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45700" rIns="91425" bIns="45700">
            <a:spAutoFit/>
          </a:bodyPr>
          <a:lstStyle/>
          <a:p>
            <a:pPr algn="just" eaLnBrk="1" hangingPunct="1">
              <a:buClr>
                <a:srgbClr val="000000"/>
              </a:buClr>
              <a:buSzPct val="100000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Provides the necessary electrical power for the actuators and control systems.</a:t>
            </a:r>
            <a:endParaRPr lang="en-US" alt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30" name="Google Shape;182;p21"/>
          <p:cNvSpPr txBox="1"/>
          <p:nvPr/>
        </p:nvSpPr>
        <p:spPr>
          <a:xfrm>
            <a:off x="703580" y="6309360"/>
            <a:ext cx="2585085" cy="367030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45700" rIns="91425" bIns="45700">
            <a:spAutoFit/>
          </a:bodyPr>
          <a:lstStyle/>
          <a:p>
            <a:pPr algn="just" eaLnBrk="1" hangingPunct="1">
              <a:buClr>
                <a:srgbClr val="000000"/>
              </a:buClr>
              <a:buSzPct val="100000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Manipulator Arm</a:t>
            </a:r>
            <a:endParaRPr lang="en-US" altLang="en-US" sz="18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31" name="Google Shape;183;p21"/>
          <p:cNvSpPr txBox="1"/>
          <p:nvPr/>
        </p:nvSpPr>
        <p:spPr>
          <a:xfrm>
            <a:off x="703580" y="6569710"/>
            <a:ext cx="7398385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45700" rIns="91425" bIns="45700">
            <a:spAutoFit/>
          </a:bodyPr>
          <a:lstStyle/>
          <a:p>
            <a:pPr algn="just" eaLnBrk="1" hangingPunct="1">
              <a:buClr>
                <a:srgbClr val="000000"/>
              </a:buClr>
              <a:buSzPct val="100000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The main structure of the robotic arm, which holds the joints, links, and end effector.</a:t>
            </a:r>
            <a:endParaRPr lang="en-US" alt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32" name="Google Shape;184;p21"/>
          <p:cNvSpPr txBox="1"/>
          <p:nvPr/>
        </p:nvSpPr>
        <p:spPr>
          <a:xfrm>
            <a:off x="703580" y="7312025"/>
            <a:ext cx="3122295" cy="367030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45700" rIns="91425" bIns="45700">
            <a:spAutoFit/>
          </a:bodyPr>
          <a:lstStyle/>
          <a:p>
            <a:pPr algn="just" eaLnBrk="1" hangingPunct="1">
              <a:buClr>
                <a:srgbClr val="000000"/>
              </a:buClr>
              <a:buSzPct val="100000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Cable Connection</a:t>
            </a:r>
            <a:endParaRPr lang="en-US" altLang="en-US" sz="18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833" name="Google Shape;185;p21"/>
          <p:cNvSpPr txBox="1"/>
          <p:nvPr/>
        </p:nvSpPr>
        <p:spPr>
          <a:xfrm>
            <a:off x="703580" y="7572375"/>
            <a:ext cx="7399020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45700" rIns="91425" bIns="45700">
            <a:spAutoFit/>
          </a:bodyPr>
          <a:lstStyle/>
          <a:p>
            <a:pPr algn="just" eaLnBrk="1" hangingPunct="1">
              <a:buClr>
                <a:srgbClr val="000000"/>
              </a:buClr>
              <a:buSzPct val="100000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These include the wiring and connectors needed to power the actuators, connect sensors, and link the controller to other components.</a:t>
            </a:r>
            <a:endParaRPr lang="en-US" alt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725400" y="7841615"/>
            <a:ext cx="1783080" cy="31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0"/>
          <p:cNvSpPr/>
          <p:nvPr/>
        </p:nvSpPr>
        <p:spPr>
          <a:xfrm>
            <a:off x="990600" y="61912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Physical Prototype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03580" y="882650"/>
            <a:ext cx="7398385" cy="484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lstStyle/>
          <a:p>
            <a:pPr algn="ctr"/>
            <a:r>
              <a:rPr lang="en-US" altLang="en-US" sz="2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</a:t>
            </a:r>
          </a:p>
        </p:txBody>
      </p:sp>
      <p:pic>
        <p:nvPicPr>
          <p:cNvPr id="37891" name="Google Shape;239;p25"/>
          <p:cNvPicPr preferRelativeResize="0">
            <a:picLocks noChangeAspect="1"/>
          </p:cNvPicPr>
          <p:nvPr/>
        </p:nvPicPr>
        <p:blipFill>
          <a:blip r:embed="rId2"/>
          <a:srcRect t="21844" r="4360" b="9200"/>
          <a:stretch>
            <a:fillRect/>
          </a:stretch>
        </p:blipFill>
        <p:spPr>
          <a:xfrm>
            <a:off x="8382000" y="2602230"/>
            <a:ext cx="5941060" cy="419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Google Shape;238;p25"/>
          <p:cNvSpPr txBox="1"/>
          <p:nvPr/>
        </p:nvSpPr>
        <p:spPr>
          <a:xfrm>
            <a:off x="8382635" y="854710"/>
            <a:ext cx="5854065" cy="5264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en-US" sz="2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Circuit Design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Google Shape;246;p26"/>
          <p:cNvSpPr txBox="1"/>
          <p:nvPr/>
        </p:nvSpPr>
        <p:spPr>
          <a:xfrm>
            <a:off x="3851910" y="990600"/>
            <a:ext cx="6926580" cy="54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en-US" sz="2800" b="1">
                <a:solidFill>
                  <a:srgbClr val="002060"/>
                </a:solidFill>
                <a:sym typeface="Lato" panose="020F0502020204030203" pitchFamily="34" charset="0"/>
              </a:rPr>
              <a:t>Circuit Implementation</a:t>
            </a:r>
          </a:p>
        </p:txBody>
      </p:sp>
      <p:sp>
        <p:nvSpPr>
          <p:cNvPr id="39940" name="Google Shape;247;p26"/>
          <p:cNvSpPr txBox="1"/>
          <p:nvPr/>
        </p:nvSpPr>
        <p:spPr>
          <a:xfrm>
            <a:off x="9895848" y="2667000"/>
            <a:ext cx="4506595" cy="221107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marL="342900" indent="-342900" algn="just">
              <a:lnSpc>
                <a:spcPct val="12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x-none" sz="2100" dirty="0">
                <a:latin typeface="Times New Roman" panose="02020603050405020304" charset="0"/>
                <a:cs typeface="Times New Roman" panose="02020603050405020304" charset="0"/>
                <a:sym typeface="Lato" panose="020F0502020204030203" pitchFamily="34" charset="0"/>
              </a:rPr>
              <a:t>Implementation of the circuit, using  Arduino and PCA9685 motor driver </a:t>
            </a:r>
          </a:p>
          <a:p>
            <a:pPr marL="342900" indent="-342900" algn="just">
              <a:lnSpc>
                <a:spcPct val="12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x-none" sz="2100" dirty="0">
              <a:latin typeface="Times New Roman" panose="02020603050405020304" charset="0"/>
              <a:cs typeface="Times New Roman" panose="02020603050405020304" charset="0"/>
              <a:sym typeface="Lato" panose="020F0502020204030203" pitchFamily="34" charset="0"/>
            </a:endParaRPr>
          </a:p>
          <a:p>
            <a:pPr marL="342900" indent="-342900" algn="just">
              <a:lnSpc>
                <a:spcPct val="12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x-none" sz="2100" dirty="0">
                <a:latin typeface="Times New Roman" panose="02020603050405020304" charset="0"/>
                <a:cs typeface="Times New Roman" panose="02020603050405020304" charset="0"/>
                <a:sym typeface="Lato" panose="020F0502020204030203" pitchFamily="34" charset="0"/>
              </a:rPr>
              <a:t>The driver amplifies signals from the microcontroller to drive the motors effectively to achieve smooth operation</a:t>
            </a:r>
            <a:endParaRPr lang="en-US" altLang="x-none" sz="2100" dirty="0">
              <a:latin typeface="Times New Roman" panose="02020603050405020304" charset="0"/>
              <a:ea typeface="Lato" panose="020F0502020204030203" pitchFamily="34" charset="0"/>
              <a:cs typeface="Times New Roman" panose="02020603050405020304" charset="0"/>
              <a:sym typeface="Lato" panose="020F050202020403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01600" y="7696200"/>
            <a:ext cx="1676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0"/>
          <p:cNvSpPr/>
          <p:nvPr/>
        </p:nvSpPr>
        <p:spPr>
          <a:xfrm>
            <a:off x="1119823" y="15240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Development of Physical Prototype</a:t>
            </a:r>
          </a:p>
        </p:txBody>
      </p:sp>
      <p:pic>
        <p:nvPicPr>
          <p:cNvPr id="3" name="2024_09_21_09_20_IMG_166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795" y="2089150"/>
            <a:ext cx="9412605" cy="5937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8404"/>
            <a:ext cx="5486400" cy="823656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0"/>
          <p:cNvSpPr/>
          <p:nvPr/>
        </p:nvSpPr>
        <p:spPr>
          <a:xfrm>
            <a:off x="450215" y="535259"/>
            <a:ext cx="8391525" cy="8319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ctr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50" b="0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ea typeface="Crimson Pro Semi Bold" pitchFamily="34" charset="-122"/>
                <a:cs typeface="Cascadia Mono SemiBold" panose="020B0609020000020004" pitchFamily="49" charset="0"/>
              </a:rPr>
              <a:t>Introduction</a:t>
            </a:r>
          </a:p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4450" b="0" i="0" u="none" strike="noStrike" kern="1200" cap="none" spc="0" normalizeH="0" baseline="0" noProof="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C00000"/>
              </a:solidFill>
              <a:effectLst/>
              <a:uLnTx/>
              <a:uFillTx/>
              <a:latin typeface="Cascadia Mono SemiBold" panose="020B0609020000020004" pitchFamily="49" charset="0"/>
              <a:ea typeface="Crimson Pro Semi Bold" pitchFamily="34" charset="-122"/>
              <a:cs typeface="Cascadia Mono SemiBold" panose="020B0609020000020004" pitchFamily="49" charset="0"/>
            </a:endParaRPr>
          </a:p>
        </p:txBody>
      </p:sp>
      <p:sp>
        <p:nvSpPr>
          <p:cNvPr id="32772" name="Shape 1"/>
          <p:cNvSpPr/>
          <p:nvPr/>
        </p:nvSpPr>
        <p:spPr>
          <a:xfrm>
            <a:off x="793750" y="2890584"/>
            <a:ext cx="3665538" cy="1307617"/>
          </a:xfrm>
          <a:prstGeom prst="roundRect">
            <a:avLst>
              <a:gd name="adj" fmla="val 2602"/>
            </a:avLst>
          </a:prstGeom>
          <a:solidFill>
            <a:srgbClr val="F2EEEE"/>
          </a:solidFill>
          <a:ln w="9525">
            <a:noFill/>
          </a:ln>
        </p:spPr>
        <p:txBody>
          <a:bodyPr/>
          <a:lstStyle/>
          <a:p>
            <a:pPr eaLnBrk="1" hangingPunct="1">
              <a:buSzPct val="100000"/>
              <a:buFont typeface="Calibri Light" panose="020F0302020204030204" charset="0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3" name="Text 2"/>
          <p:cNvSpPr/>
          <p:nvPr/>
        </p:nvSpPr>
        <p:spPr>
          <a:xfrm>
            <a:off x="1050925" y="3115467"/>
            <a:ext cx="2835275" cy="354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>
              <a:lnSpc>
                <a:spcPts val="2750"/>
              </a:lnSpc>
            </a:pPr>
            <a:r>
              <a:rPr lang="en-US" altLang="en-US" sz="2200" b="1" dirty="0">
                <a:solidFill>
                  <a:srgbClr val="4C4C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</a:p>
        </p:txBody>
      </p:sp>
      <p:sp>
        <p:nvSpPr>
          <p:cNvPr id="6" name="Text 3"/>
          <p:cNvSpPr/>
          <p:nvPr/>
        </p:nvSpPr>
        <p:spPr>
          <a:xfrm>
            <a:off x="1020763" y="3606025"/>
            <a:ext cx="3211513" cy="363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75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C4C4D"/>
                </a:solidFill>
                <a:effectLst/>
                <a:uLnTx/>
                <a:uFillTx/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Welding, painting, assembly.</a:t>
            </a:r>
          </a:p>
        </p:txBody>
      </p:sp>
      <p:sp>
        <p:nvSpPr>
          <p:cNvPr id="32775" name="Shape 4"/>
          <p:cNvSpPr/>
          <p:nvPr/>
        </p:nvSpPr>
        <p:spPr>
          <a:xfrm>
            <a:off x="4684713" y="2890584"/>
            <a:ext cx="3665537" cy="1307617"/>
          </a:xfrm>
          <a:prstGeom prst="roundRect">
            <a:avLst>
              <a:gd name="adj" fmla="val 2602"/>
            </a:avLst>
          </a:prstGeom>
          <a:solidFill>
            <a:srgbClr val="F2EEEE"/>
          </a:solidFill>
          <a:ln w="9525">
            <a:noFill/>
          </a:ln>
        </p:spPr>
        <p:txBody>
          <a:bodyPr/>
          <a:lstStyle/>
          <a:p>
            <a:pPr eaLnBrk="1" hangingPunct="1">
              <a:buSzPct val="100000"/>
              <a:buFont typeface="Calibri Light" panose="020F0302020204030204" charset="0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6" name="Text 5"/>
          <p:cNvSpPr/>
          <p:nvPr/>
        </p:nvSpPr>
        <p:spPr>
          <a:xfrm>
            <a:off x="4911725" y="3115467"/>
            <a:ext cx="2835275" cy="354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>
              <a:lnSpc>
                <a:spcPts val="2750"/>
              </a:lnSpc>
            </a:pPr>
            <a:r>
              <a:rPr lang="en-US" altLang="en-US" sz="2200" b="1" dirty="0">
                <a:solidFill>
                  <a:srgbClr val="4C4C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</p:txBody>
      </p:sp>
      <p:sp>
        <p:nvSpPr>
          <p:cNvPr id="9" name="Text 6"/>
          <p:cNvSpPr/>
          <p:nvPr/>
        </p:nvSpPr>
        <p:spPr>
          <a:xfrm>
            <a:off x="4911725" y="3606025"/>
            <a:ext cx="3211513" cy="363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75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C4C4D"/>
                </a:solidFill>
                <a:effectLst/>
                <a:uLnTx/>
                <a:uFillTx/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Surgeries, rehabilitation.</a:t>
            </a:r>
          </a:p>
        </p:txBody>
      </p:sp>
      <p:sp>
        <p:nvSpPr>
          <p:cNvPr id="32778" name="Shape 7"/>
          <p:cNvSpPr/>
          <p:nvPr/>
        </p:nvSpPr>
        <p:spPr>
          <a:xfrm>
            <a:off x="793750" y="4424109"/>
            <a:ext cx="7556500" cy="1307617"/>
          </a:xfrm>
          <a:prstGeom prst="roundRect">
            <a:avLst>
              <a:gd name="adj" fmla="val 2602"/>
            </a:avLst>
          </a:prstGeom>
          <a:solidFill>
            <a:srgbClr val="F2EEEE"/>
          </a:solidFill>
          <a:ln w="9525">
            <a:noFill/>
          </a:ln>
        </p:spPr>
        <p:txBody>
          <a:bodyPr/>
          <a:lstStyle/>
          <a:p>
            <a:pPr eaLnBrk="1" hangingPunct="1">
              <a:buSzPct val="100000"/>
              <a:buFont typeface="Calibri Light" panose="020F0302020204030204" charset="0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9" name="Text 8"/>
          <p:cNvSpPr/>
          <p:nvPr/>
        </p:nvSpPr>
        <p:spPr>
          <a:xfrm>
            <a:off x="1020763" y="4648992"/>
            <a:ext cx="2835275" cy="354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>
              <a:lnSpc>
                <a:spcPts val="2750"/>
              </a:lnSpc>
            </a:pPr>
            <a:r>
              <a:rPr lang="en-US" altLang="en-US" sz="2200" b="1" dirty="0">
                <a:solidFill>
                  <a:srgbClr val="4C4C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Didactics</a:t>
            </a:r>
          </a:p>
        </p:txBody>
      </p:sp>
      <p:sp>
        <p:nvSpPr>
          <p:cNvPr id="12" name="Text 9"/>
          <p:cNvSpPr/>
          <p:nvPr/>
        </p:nvSpPr>
        <p:spPr>
          <a:xfrm>
            <a:off x="1020763" y="5139550"/>
            <a:ext cx="7102475" cy="363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75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C4C4D"/>
                </a:solidFill>
                <a:effectLst/>
                <a:uLnTx/>
                <a:uFillTx/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Teaching robotics, programming, engineering.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609600" y="1858010"/>
            <a:ext cx="8060055" cy="727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  <a:sym typeface="+mn-ea"/>
              </a:rPr>
              <a:t>Applications of a 6-DOF Robotic Arm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IIT\Downloads\WhatsApp_Image_2025-03-22_at_16.37.11_d6dd6e9a-removebg-preview.pngWhatsApp_Image_2025-03-22_at_16.37.11_d6dd6e9a-removebg-preview"/>
          <p:cNvPicPr>
            <a:picLocks noChangeAspect="1"/>
          </p:cNvPicPr>
          <p:nvPr/>
        </p:nvPicPr>
        <p:blipFill>
          <a:blip r:embed="rId3"/>
          <a:srcRect t="10751" b="10751"/>
          <a:stretch>
            <a:fillRect/>
          </a:stretch>
        </p:blipFill>
        <p:spPr>
          <a:xfrm>
            <a:off x="4201795" y="1536065"/>
            <a:ext cx="6226810" cy="651383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12725400" y="7620000"/>
            <a:ext cx="1905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9939" name="Google Shape;246;p26"/>
          <p:cNvSpPr txBox="1"/>
          <p:nvPr/>
        </p:nvSpPr>
        <p:spPr>
          <a:xfrm>
            <a:off x="3851910" y="990600"/>
            <a:ext cx="6926580" cy="54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en-US" sz="2800" b="1">
                <a:solidFill>
                  <a:srgbClr val="00206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  <a:sym typeface="Lato" panose="020F0502020204030203" pitchFamily="34" charset="0"/>
              </a:rPr>
              <a:t>Physical Model</a:t>
            </a:r>
          </a:p>
        </p:txBody>
      </p:sp>
      <p:sp>
        <p:nvSpPr>
          <p:cNvPr id="2" name="Text 0"/>
          <p:cNvSpPr/>
          <p:nvPr/>
        </p:nvSpPr>
        <p:spPr>
          <a:xfrm>
            <a:off x="1119823" y="15240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Development of Physical Prototype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2E40A6-2D62-46A1-97AD-0052A6F3B0EF}"/>
              </a:ext>
            </a:extLst>
          </p:cNvPr>
          <p:cNvSpPr/>
          <p:nvPr/>
        </p:nvSpPr>
        <p:spPr>
          <a:xfrm>
            <a:off x="4979656" y="3930134"/>
            <a:ext cx="467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B.Tech</a:t>
            </a:r>
            <a:r>
              <a:rPr lang="en-IN" dirty="0"/>
              <a:t> Mechatronics Engineering, KIIT University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12725400" y="7620000"/>
            <a:ext cx="1905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2203768" y="533400"/>
            <a:ext cx="10222865" cy="821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3600" b="1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+mn-ea"/>
              </a:rPr>
              <a:t>Interfacing MATLAB-Arduino UNO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3581400"/>
            <a:ext cx="10478770" cy="3741420"/>
          </a:xfrm>
          <a:prstGeom prst="rect">
            <a:avLst/>
          </a:prstGeom>
        </p:spPr>
      </p:pic>
      <p:sp>
        <p:nvSpPr>
          <p:cNvPr id="2" name="Rectangle 2"/>
          <p:cNvSpPr/>
          <p:nvPr/>
        </p:nvSpPr>
        <p:spPr>
          <a:xfrm>
            <a:off x="12801600" y="7772400"/>
            <a:ext cx="1828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42683" y="7542848"/>
            <a:ext cx="6162675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445895"/>
            <a:ext cx="9502140" cy="2044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12725400" y="7620000"/>
            <a:ext cx="1905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" name="Text 0"/>
          <p:cNvSpPr/>
          <p:nvPr/>
        </p:nvSpPr>
        <p:spPr>
          <a:xfrm>
            <a:off x="1119823" y="15240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Conclusion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041400" y="1371600"/>
            <a:ext cx="12548235" cy="6012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14350" indent="-514350" algn="just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en-GB" sz="2800">
                <a:latin typeface="Times New Roman" panose="02020603050405020304" charset="0"/>
                <a:cs typeface="Times New Roman" panose="02020603050405020304" charset="0"/>
              </a:rPr>
              <a:t>A 6-dof robotic arm was developed for automatic fibre placement application</a:t>
            </a:r>
          </a:p>
          <a:p>
            <a:pPr marL="514350" indent="-514350" algn="just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en-GB" sz="2800">
                <a:latin typeface="Times New Roman" panose="02020603050405020304" charset="0"/>
                <a:cs typeface="Times New Roman" panose="02020603050405020304" charset="0"/>
              </a:rPr>
              <a:t>Two models were developed and simulated using the Robotics System Toolbox in MATLAB</a:t>
            </a:r>
          </a:p>
          <a:p>
            <a:pPr marL="514350" indent="-514350" algn="just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en-GB" sz="2800">
                <a:latin typeface="Times New Roman" panose="02020603050405020304" charset="0"/>
                <a:cs typeface="Times New Roman" panose="02020603050405020304" charset="0"/>
              </a:rPr>
              <a:t>Better control was obtained in Model-I as the rigid body tree was developed in Simscape itself</a:t>
            </a:r>
          </a:p>
          <a:p>
            <a:pPr marL="514350" indent="-514350" algn="just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en-GB" sz="2800">
                <a:latin typeface="Times New Roman" panose="02020603050405020304" charset="0"/>
                <a:cs typeface="Times New Roman" panose="02020603050405020304" charset="0"/>
              </a:rPr>
              <a:t>Model-II is the actual representation of the physical prototype but requires more tuning in order to have performed better output </a:t>
            </a:r>
          </a:p>
          <a:p>
            <a:pPr marL="514350" indent="-514350" algn="just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en-GB" sz="2800">
                <a:latin typeface="Times New Roman" panose="02020603050405020304" charset="0"/>
                <a:cs typeface="Times New Roman" panose="02020603050405020304" charset="0"/>
              </a:rPr>
              <a:t>The PID controller was integrated in the simulation. However, it requires more tuning in order for the output to be better matched with the input </a:t>
            </a:r>
          </a:p>
          <a:p>
            <a:pPr marL="514350" indent="-514350" algn="just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en-GB" sz="2800">
                <a:latin typeface="Times New Roman" panose="02020603050405020304" charset="0"/>
                <a:cs typeface="Times New Roman" panose="02020603050405020304" charset="0"/>
              </a:rPr>
              <a:t>A physical prototype was developed and interfaced with Arduino microcontroller sending inputs to 5 servo motors (one each for every dof)</a:t>
            </a:r>
          </a:p>
          <a:p>
            <a:pPr marL="514350" indent="-514350" algn="just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endParaRPr lang="en-US" altLang="en-GB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12725400" y="7620000"/>
            <a:ext cx="1905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" name="Text 0"/>
          <p:cNvSpPr/>
          <p:nvPr/>
        </p:nvSpPr>
        <p:spPr>
          <a:xfrm>
            <a:off x="1119823" y="15240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Challenges and Future Work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041083" y="1524000"/>
            <a:ext cx="12548235" cy="3307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Integration of gripper in simulation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Alternate control strategies to minimize the differences between the input and output trajectories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Better tuning of PID controllers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Implementaiton of PID controller in physical prototype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Interfacing MATLAB-Arduino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12725400" y="7620000"/>
            <a:ext cx="1905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5105400"/>
            <a:ext cx="10972800" cy="20002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33083" y="3429000"/>
            <a:ext cx="13192125" cy="173355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85800" y="1495108"/>
            <a:ext cx="11106150" cy="2009774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657600" y="457200"/>
            <a:ext cx="7315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+mn-ea"/>
              </a:rPr>
              <a:t>Errors Encountered</a:t>
            </a:r>
            <a:endParaRPr lang="en-US" altLang="en-US" sz="3600" b="1" noProof="0" dirty="0" err="1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C00000"/>
              </a:solidFill>
              <a:effectLst/>
              <a:uLnTx/>
              <a:uFillTx/>
              <a:latin typeface="Cascadia Code SemiBold" panose="020B0609020000020004" pitchFamily="49" charset="0"/>
              <a:cs typeface="Cascadia Code SemiBold" panose="020B0609020000020004" pitchFamily="49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12725400" y="7620000"/>
            <a:ext cx="1905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1219200"/>
            <a:ext cx="4691380" cy="2840990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456565" y="4114800"/>
            <a:ext cx="13441680" cy="215265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605780" y="3148330"/>
            <a:ext cx="8794115" cy="8763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5545138" y="1295083"/>
            <a:ext cx="8353424" cy="168592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228283" y="6352858"/>
            <a:ext cx="13896975" cy="17811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657600" y="457200"/>
            <a:ext cx="7315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Raleway" pitchFamily="2" charset="0"/>
                <a:sym typeface="+mn-ea"/>
              </a:rPr>
              <a:t>Errors Encountered</a:t>
            </a:r>
            <a:endParaRPr lang="en-US" altLang="en-US" sz="3600" b="1" noProof="0" dirty="0" err="1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C00000"/>
              </a:solidFill>
              <a:effectLst/>
              <a:uLnTx/>
              <a:uFillTx/>
              <a:latin typeface="Raleway" pitchFamily="2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01600" y="7772400"/>
            <a:ext cx="1828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62660" y="1445260"/>
            <a:ext cx="8767445" cy="3750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Hodges, D. H., &amp; Reddy, J. N. (2003).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Mark S., Seth H. and Vidyasagar M., John Wiley &amp; Sons(2006)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Syaban Bin Shamsulkamar(2014)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Chen, Y., et al. (2020).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V. G. Pratheep (2021).</a:t>
            </a:r>
          </a:p>
        </p:txBody>
      </p:sp>
      <p:sp>
        <p:nvSpPr>
          <p:cNvPr id="4" name="Text 0"/>
          <p:cNvSpPr/>
          <p:nvPr/>
        </p:nvSpPr>
        <p:spPr>
          <a:xfrm>
            <a:off x="1119823" y="15240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36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References</a:t>
            </a:r>
          </a:p>
          <a:p>
            <a:pPr marL="0" marR="0" lvl="0" indent="0" algn="ctr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3600" b="1" i="0" u="none" strike="noStrike" kern="1200" cap="none" spc="0" normalizeH="0" baseline="0" noProof="0" dirty="0" err="1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C00000"/>
              </a:solidFill>
              <a:effectLst/>
              <a:uLnTx/>
              <a:uFillTx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01600" y="7772400"/>
            <a:ext cx="1828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931478" y="3355658"/>
            <a:ext cx="8767445" cy="1518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en-GB" sz="720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THANK YOU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725400" y="76200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b="5108"/>
          <a:stretch>
            <a:fillRect/>
          </a:stretch>
        </p:blipFill>
        <p:spPr>
          <a:xfrm>
            <a:off x="685800" y="1371600"/>
            <a:ext cx="13290550" cy="5638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19823" y="15240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Cost Analysis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Google Shape;159;p20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6537"/>
            <a:ext cx="1463040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Google Shape;160;p20"/>
          <p:cNvSpPr/>
          <p:nvPr/>
        </p:nvSpPr>
        <p:spPr>
          <a:xfrm>
            <a:off x="0" y="-236537"/>
            <a:ext cx="14630400" cy="8229600"/>
          </a:xfrm>
          <a:prstGeom prst="rect">
            <a:avLst/>
          </a:prstGeom>
          <a:solidFill>
            <a:srgbClr val="FFFAFA"/>
          </a:solidFill>
          <a:ln w="9525">
            <a:noFill/>
          </a:ln>
        </p:spPr>
        <p:txBody>
          <a:bodyPr lIns="91425" tIns="91425" rIns="91425" bIns="91425" anchor="ctr" anchorCtr="0"/>
          <a:lstStyle/>
          <a:p>
            <a:pPr eaLnBrk="1" hangingPunct="1">
              <a:buClr>
                <a:srgbClr val="000000"/>
              </a:buClr>
              <a:buSzPct val="100000"/>
            </a:pPr>
            <a:endParaRPr lang="en-US" altLang="en-US" sz="14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Google Shape;161;p20"/>
          <p:cNvSpPr/>
          <p:nvPr/>
        </p:nvSpPr>
        <p:spPr>
          <a:xfrm>
            <a:off x="541338" y="-98425"/>
            <a:ext cx="5810250" cy="72548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/>
          <a:p>
            <a:pPr eaLnBrk="1" hangingPunct="1">
              <a:lnSpc>
                <a:spcPct val="125000"/>
              </a:lnSpc>
              <a:buClr>
                <a:srgbClr val="1F1E1E"/>
              </a:buClr>
              <a:buNone/>
            </a:pPr>
            <a:r>
              <a:rPr lang="en-US" altLang="x-none" sz="4500" dirty="0">
                <a:solidFill>
                  <a:srgbClr val="1F1E1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Project Timeline</a:t>
            </a:r>
            <a:endParaRPr lang="zh-CN" altLang="x-none" sz="4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1749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7790"/>
            <a:ext cx="14630400" cy="84093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6;p16"/>
          <p:cNvSpPr txBox="1"/>
          <p:nvPr/>
        </p:nvSpPr>
        <p:spPr>
          <a:xfrm>
            <a:off x="1219485" y="304965"/>
            <a:ext cx="12301800" cy="856200"/>
          </a:xfrm>
          <a:prstGeom prst="rect">
            <a:avLst/>
          </a:prstGeom>
          <a:noFill/>
          <a:ln>
            <a:noFill/>
          </a:ln>
        </p:spPr>
        <p:txBody>
          <a:bodyPr wrap="square" lIns="146275" tIns="146275" rIns="146275" bIns="14627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Contd</a:t>
            </a:r>
            <a:r>
              <a:rPr lang="en-US" dirty="0"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…</a:t>
            </a:r>
          </a:p>
        </p:txBody>
      </p:sp>
      <p:sp>
        <p:nvSpPr>
          <p:cNvPr id="9" name="Rectangles 8"/>
          <p:cNvSpPr/>
          <p:nvPr/>
        </p:nvSpPr>
        <p:spPr>
          <a:xfrm>
            <a:off x="12801600" y="76962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10" name="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9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" y="2743200"/>
            <a:ext cx="14630400" cy="5485765"/>
          </a:xfrm>
          <a:prstGeom prst="rect">
            <a:avLst/>
          </a:prstGeom>
        </p:spPr>
      </p:pic>
      <p:sp>
        <p:nvSpPr>
          <p:cNvPr id="2" name="Google Shape;107;p16"/>
          <p:cNvSpPr txBox="1"/>
          <p:nvPr/>
        </p:nvSpPr>
        <p:spPr>
          <a:xfrm>
            <a:off x="493395" y="1371600"/>
            <a:ext cx="13910945" cy="1160780"/>
          </a:xfrm>
          <a:prstGeom prst="rect">
            <a:avLst/>
          </a:prstGeom>
          <a:noFill/>
          <a:ln>
            <a:noFill/>
          </a:ln>
        </p:spPr>
        <p:txBody>
          <a:bodyPr wrap="square" lIns="146275" tIns="146275" rIns="146275" bIns="146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ato" panose="020F0502020204030203"/>
              <a:buChar char="●"/>
              <a:defRPr sz="2100" b="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 panose="020F0502020204030203"/>
              <a:buChar char="○"/>
              <a:defRPr sz="1800" b="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 panose="020F0502020204030203"/>
              <a:buChar char="■"/>
              <a:defRPr sz="1800" b="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 panose="020F0502020204030203"/>
              <a:buChar char="●"/>
              <a:defRPr sz="1800" b="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 panose="020F0502020204030203"/>
              <a:buChar char="○"/>
              <a:defRPr sz="1800" b="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 panose="020F0502020204030203"/>
              <a:buChar char="■"/>
              <a:defRPr sz="1800" b="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 panose="020F0502020204030203"/>
              <a:buChar char="●"/>
              <a:defRPr sz="1800" b="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 panose="020F0502020204030203"/>
              <a:buChar char="○"/>
              <a:defRPr sz="1800" b="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 panose="020F0502020204030203"/>
              <a:buChar char="■"/>
              <a:defRPr sz="1800" b="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/>
                <a:cs typeface="Times New Roman" panose="02020603050405020304" pitchFamily="18" charset="0"/>
                <a:sym typeface="Times" panose="02020603050405020304"/>
              </a:rPr>
              <a:t>A robotic arm being used for Automatic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/>
                <a:cs typeface="Times New Roman" panose="02020603050405020304" pitchFamily="18" charset="0"/>
                <a:sym typeface="Times" panose="02020603050405020304"/>
              </a:rPr>
              <a:t>Fibre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/>
                <a:cs typeface="Times New Roman" panose="02020603050405020304" pitchFamily="18" charset="0"/>
                <a:sym typeface="Times" panose="02020603050405020304"/>
              </a:rPr>
              <a:t> Lay-up.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/>
                <a:cs typeface="Times New Roman" panose="02020603050405020304" pitchFamily="18" charset="0"/>
                <a:sym typeface="Times" panose="02020603050405020304"/>
              </a:rPr>
              <a:t>The end effector can be modified to adapt the robotic arm for pick-and-place application.  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/>
              <a:cs typeface="Times New Roman" panose="02020603050405020304" pitchFamily="18" charset="0"/>
              <a:sym typeface="Times" panose="02020603050405020304"/>
            </a:endParaRPr>
          </a:p>
          <a:p>
            <a:pPr marL="0" lvl="0" indent="0" algn="l" rtl="0">
              <a:spcBef>
                <a:spcPts val="1900"/>
              </a:spcBef>
              <a:spcAft>
                <a:spcPts val="1900"/>
              </a:spcAft>
              <a:buNone/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/>
              <a:cs typeface="Times New Roman" panose="02020603050405020304" pitchFamily="18" charset="0"/>
              <a:sym typeface="Times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 mute="1"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25400" y="7696200"/>
            <a:ext cx="1905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" name="Google Shape;119;p18"/>
          <p:cNvSpPr txBox="1">
            <a:spLocks noGrp="1"/>
          </p:cNvSpPr>
          <p:nvPr/>
        </p:nvSpPr>
        <p:spPr>
          <a:xfrm>
            <a:off x="1050925" y="246063"/>
            <a:ext cx="12303125" cy="855663"/>
          </a:xfrm>
          <a:prstGeom prst="rect">
            <a:avLst/>
          </a:prstGeom>
          <a:noFill/>
          <a:ln>
            <a:noFill/>
          </a:ln>
        </p:spPr>
        <p:txBody>
          <a:bodyPr spcFirstLastPara="1" lIns="146275" tIns="146275" rIns="146275" bIns="146275"/>
          <a:lstStyle/>
          <a:p>
            <a:pPr algn="ctr" eaLnBrk="1" hangingPunct="1">
              <a:lnSpc>
                <a:spcPct val="90000"/>
              </a:lnSpc>
              <a:buClr>
                <a:srgbClr val="44546A"/>
              </a:buClr>
              <a:buFont typeface="Raleway" pitchFamily="2" charset="0"/>
              <a:buNone/>
            </a:pPr>
            <a:r>
              <a:rPr lang="en-US" altLang="x-none" sz="3800" b="1" dirty="0"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Raleway" pitchFamily="2" charset="0"/>
              </a:rPr>
              <a:t>Literature Review</a:t>
            </a:r>
            <a:endParaRPr lang="en-US" altLang="x-none" sz="3800" b="1" dirty="0">
              <a:solidFill>
                <a:srgbClr val="C00000"/>
              </a:solidFill>
              <a:latin typeface="Cascadia Mono SemiBold" panose="020B0609020000020004" pitchFamily="49" charset="0"/>
              <a:ea typeface="Raleway" pitchFamily="2" charset="0"/>
              <a:cs typeface="Cascadia Mono SemiBold" panose="020B0609020000020004" pitchFamily="49" charset="0"/>
              <a:sym typeface="Raleway" pitchFamily="2" charset="0"/>
            </a:endParaRPr>
          </a:p>
        </p:txBody>
      </p:sp>
      <p:pic>
        <p:nvPicPr>
          <p:cNvPr id="29700" name="table"/>
          <p:cNvPicPr>
            <a:picLocks noChangeAspect="1"/>
          </p:cNvPicPr>
          <p:nvPr/>
        </p:nvPicPr>
        <p:blipFill>
          <a:blip r:embed="rId2"/>
          <a:srcRect b="15078"/>
          <a:stretch>
            <a:fillRect/>
          </a:stretch>
        </p:blipFill>
        <p:spPr>
          <a:xfrm>
            <a:off x="838200" y="1406525"/>
            <a:ext cx="13182600" cy="5375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0"/>
          <p:cNvSpPr/>
          <p:nvPr/>
        </p:nvSpPr>
        <p:spPr>
          <a:xfrm>
            <a:off x="878205" y="3053080"/>
            <a:ext cx="12012295" cy="464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>
              <a:lnSpc>
                <a:spcPts val="5550"/>
              </a:lnSpc>
              <a:buNone/>
            </a:pPr>
            <a:endParaRPr lang="en-US" altLang="x-none" sz="4000" dirty="0">
              <a:latin typeface="Calibri" panose="020F0502020204030204" charset="0"/>
              <a:ea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13925" y="5480050"/>
            <a:ext cx="163513" cy="339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0" fontAlgn="auto" latinLnBrk="0" hangingPunct="0">
              <a:lnSpc>
                <a:spcPts val="26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801600" y="7696200"/>
            <a:ext cx="1828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57200" y="3810000"/>
            <a:ext cx="138811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tabLst>
                <a:tab pos="685800" algn="l"/>
              </a:tabLst>
            </a:pPr>
            <a:r>
              <a:rPr lang="en-GB" altLang="x-none" sz="2400" dirty="0">
                <a:solidFill>
                  <a:srgbClr val="3B3535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Design of a </a:t>
            </a:r>
            <a:r>
              <a:rPr lang="en-US" altLang="en-GB" sz="2400" dirty="0">
                <a:solidFill>
                  <a:srgbClr val="3B3535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6-dof </a:t>
            </a:r>
            <a:r>
              <a:rPr lang="en-GB" altLang="x-none" sz="2400" dirty="0">
                <a:solidFill>
                  <a:srgbClr val="3B3535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robotic arm</a:t>
            </a:r>
            <a:r>
              <a:rPr lang="en-US" altLang="en-GB" sz="2400" dirty="0">
                <a:solidFill>
                  <a:srgbClr val="3B3535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 and a CAD model in Solidworks</a:t>
            </a:r>
          </a:p>
          <a:p>
            <a:pPr marL="457200" indent="-45720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tabLst>
                <a:tab pos="685800" algn="l"/>
              </a:tabLst>
            </a:pPr>
            <a:r>
              <a:rPr lang="en-US" altLang="en-GB" sz="2400" dirty="0">
                <a:solidFill>
                  <a:srgbClr val="3B3535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Inverse kinematic analysis in MATLAB Simulink for generating the motion of each joint for a specified trajectory </a:t>
            </a:r>
          </a:p>
          <a:p>
            <a:pPr marL="457200" indent="-45720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tabLst>
                <a:tab pos="685800" algn="l"/>
              </a:tabLst>
            </a:pPr>
            <a:r>
              <a:rPr lang="en-US" altLang="en-GB" sz="2400" dirty="0">
                <a:solidFill>
                  <a:srgbClr val="3B3535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Development of a physical prototype and an Arduino based control circuit to impart motion signals to the motor connected to each joint</a:t>
            </a:r>
          </a:p>
          <a:p>
            <a:pPr marL="457200" indent="-45720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tabLst>
                <a:tab pos="685800" algn="l"/>
              </a:tabLst>
            </a:pPr>
            <a:r>
              <a:rPr lang="en-US" altLang="en-GB" sz="2400" dirty="0">
                <a:solidFill>
                  <a:srgbClr val="3B3535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Data transfer from Simulink (angular values obtained from inverse kinematics) to physical protoype (Arduino) to realize the motion of the prototype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57200" y="3048000"/>
            <a:ext cx="7315200" cy="7663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ts val="5550"/>
              </a:lnSpc>
              <a:buNone/>
            </a:pPr>
            <a:r>
              <a:rPr lang="en-US" altLang="x-none" sz="4000" b="1" dirty="0"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Objectives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1" name="Google Shape;153;p19"/>
          <p:cNvSpPr txBox="1"/>
          <p:nvPr/>
        </p:nvSpPr>
        <p:spPr>
          <a:xfrm>
            <a:off x="4800600" y="152400"/>
            <a:ext cx="5505450" cy="84836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algn="ctr" eaLnBrk="1" hangingPunct="1">
              <a:buClr>
                <a:srgbClr val="000000"/>
              </a:buClr>
              <a:buSzPct val="100000"/>
            </a:pPr>
            <a:r>
              <a:rPr lang="en-US" altLang="en-US" sz="4000" b="1" dirty="0"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sym typeface="Lato" panose="020F0502020204030203" pitchFamily="34" charset="0"/>
              </a:rPr>
              <a:t>Workflow</a:t>
            </a:r>
            <a:endParaRPr lang="en-US" altLang="en-US" sz="4000" b="1" dirty="0">
              <a:solidFill>
                <a:srgbClr val="C00000"/>
              </a:solidFill>
              <a:latin typeface="Cascadia Mono SemiBold" panose="020B0609020000020004" pitchFamily="49" charset="0"/>
              <a:ea typeface="Lato" panose="020F0502020204030203" pitchFamily="34" charset="0"/>
              <a:cs typeface="Cascadia Mono SemiBold" panose="020B0609020000020004" pitchFamily="49" charset="0"/>
              <a:sym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8910" y="1280795"/>
            <a:ext cx="14292580" cy="6796405"/>
            <a:chOff x="532" y="2257"/>
            <a:chExt cx="22508" cy="10703"/>
          </a:xfrm>
        </p:grpSpPr>
        <p:sp>
          <p:nvSpPr>
            <p:cNvPr id="2" name="Rectangle 1"/>
            <p:cNvSpPr/>
            <p:nvPr/>
          </p:nvSpPr>
          <p:spPr>
            <a:xfrm>
              <a:off x="20040" y="12000"/>
              <a:ext cx="3000" cy="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 typeface="Calibri Light" panose="020F0302020204030204" charset="0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Rectangles 3"/>
            <p:cNvSpPr/>
            <p:nvPr/>
          </p:nvSpPr>
          <p:spPr>
            <a:xfrm>
              <a:off x="533" y="10921"/>
              <a:ext cx="7653" cy="1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Specify the input trajectory to be traced by the robotic arm</a:t>
              </a:r>
            </a:p>
          </p:txBody>
        </p:sp>
        <p:sp>
          <p:nvSpPr>
            <p:cNvPr id="5" name="Rectangles 4"/>
            <p:cNvSpPr/>
            <p:nvPr/>
          </p:nvSpPr>
          <p:spPr>
            <a:xfrm>
              <a:off x="532" y="4423"/>
              <a:ext cx="7654" cy="1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Develop CAD model in Solidworks/Simscape</a:t>
              </a:r>
            </a:p>
          </p:txBody>
        </p:sp>
        <p:sp>
          <p:nvSpPr>
            <p:cNvPr id="6" name="Rectangles 5"/>
            <p:cNvSpPr/>
            <p:nvPr/>
          </p:nvSpPr>
          <p:spPr>
            <a:xfrm>
              <a:off x="533" y="6589"/>
              <a:ext cx="7653" cy="1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Generate a rigid body tree using a Simulink extension in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Solidworks</a:t>
              </a:r>
              <a:endParaRPr 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Rectangles 6"/>
            <p:cNvSpPr/>
            <p:nvPr/>
          </p:nvSpPr>
          <p:spPr>
            <a:xfrm>
              <a:off x="533" y="8755"/>
              <a:ext cx="7652" cy="1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Import the model and the rigid body tree in MATLAB Simulink</a:t>
              </a:r>
            </a:p>
          </p:txBody>
        </p:sp>
        <p:sp>
          <p:nvSpPr>
            <p:cNvPr id="8" name="Rectangles 7"/>
            <p:cNvSpPr/>
            <p:nvPr/>
          </p:nvSpPr>
          <p:spPr>
            <a:xfrm>
              <a:off x="9480" y="3101"/>
              <a:ext cx="7470" cy="1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Perform Inverse Kinematic Analysis</a:t>
              </a:r>
            </a:p>
          </p:txBody>
        </p:sp>
        <p:sp>
          <p:nvSpPr>
            <p:cNvPr id="9" name="Rectangles 8"/>
            <p:cNvSpPr/>
            <p:nvPr/>
          </p:nvSpPr>
          <p:spPr>
            <a:xfrm>
              <a:off x="9480" y="5367"/>
              <a:ext cx="7470" cy="1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Generate the angular movements for each joint</a:t>
              </a:r>
            </a:p>
          </p:txBody>
        </p:sp>
        <p:sp>
          <p:nvSpPr>
            <p:cNvPr id="10" name="Rectangles 9"/>
            <p:cNvSpPr/>
            <p:nvPr/>
          </p:nvSpPr>
          <p:spPr>
            <a:xfrm>
              <a:off x="9480" y="7633"/>
              <a:ext cx="7470" cy="18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Pass the angular values to Forward Kinematics block to generate the output trajectory</a:t>
              </a:r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9480" y="10380"/>
              <a:ext cx="7470" cy="1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Compare the input and the output trajectory and add PID control to improve the output </a:t>
              </a:r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17859" y="6000"/>
              <a:ext cx="5027" cy="35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Generate the code in Simulink and transfer it to Arudino for controlling the motors in pyhsical prototype</a:t>
              </a:r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533" y="2257"/>
              <a:ext cx="7653" cy="1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Design the robotic arm/links/working envelop as per the application</a:t>
              </a:r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4119" y="3577"/>
              <a:ext cx="480" cy="96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4119" y="5686"/>
              <a:ext cx="480" cy="96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4119" y="7927"/>
              <a:ext cx="480" cy="96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4119" y="10078"/>
              <a:ext cx="480" cy="96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12975" y="4407"/>
              <a:ext cx="480" cy="96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12975" y="6673"/>
              <a:ext cx="480" cy="96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12975" y="9480"/>
              <a:ext cx="480" cy="96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Elbow Connector 20"/>
            <p:cNvCxnSpPr/>
            <p:nvPr/>
          </p:nvCxnSpPr>
          <p:spPr>
            <a:xfrm rot="5400000" flipH="1" flipV="1">
              <a:off x="4217" y="3243"/>
              <a:ext cx="9140" cy="8856"/>
            </a:xfrm>
            <a:prstGeom prst="bentConnector5">
              <a:avLst>
                <a:gd name="adj1" fmla="val -5328"/>
                <a:gd name="adj2" fmla="val 50519"/>
                <a:gd name="adj3" fmla="val 109989"/>
              </a:avLst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1" idx="3"/>
              <a:endCxn id="12" idx="2"/>
            </p:cNvCxnSpPr>
            <p:nvPr/>
          </p:nvCxnSpPr>
          <p:spPr>
            <a:xfrm flipV="1">
              <a:off x="16950" y="9563"/>
              <a:ext cx="3423" cy="173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9823" y="152400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&amp;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lang="en-US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/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Simulink</a:t>
            </a:r>
          </a:p>
        </p:txBody>
      </p:sp>
      <p:sp>
        <p:nvSpPr>
          <p:cNvPr id="7" name="Rectangle 6"/>
          <p:cNvSpPr/>
          <p:nvPr/>
        </p:nvSpPr>
        <p:spPr>
          <a:xfrm>
            <a:off x="12877800" y="7696200"/>
            <a:ext cx="1676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Calibri Light" panose="020F0302020204030204" charset="0"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114800" y="1295400"/>
            <a:ext cx="6833870" cy="5410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Models for Analysis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49910" y="2209800"/>
            <a:ext cx="8809355" cy="541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marL="514350" indent="-514350" algn="just">
              <a:lnSpc>
                <a:spcPct val="110000"/>
              </a:lnSpc>
              <a:buAutoNum type="arabicPeriod"/>
            </a:pPr>
            <a:r>
              <a:rPr lang="en-US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Model-I:</a:t>
            </a: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 Model developed in MATLAB Simscape - </a:t>
            </a:r>
          </a:p>
          <a:p>
            <a:pPr marL="992505" indent="-441325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A simplisitc represntation of links using basic geometrical shapes while preserving the joint configuration and dimensions. </a:t>
            </a:r>
          </a:p>
          <a:p>
            <a:pPr marL="992505" indent="-441325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The rigid body tree is generated in the MATLAB. </a:t>
            </a:r>
          </a:p>
          <a:p>
            <a:pPr marL="992505" indent="-441325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Relatively easy to control</a:t>
            </a:r>
          </a:p>
          <a:p>
            <a:pPr marL="551180" algn="just">
              <a:lnSpc>
                <a:spcPct val="110000"/>
              </a:lnSpc>
              <a:buFont typeface="Arial" panose="020B0604020202020204" pitchFamily="34" charset="0"/>
            </a:pP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593725" indent="-554990" algn="just">
              <a:lnSpc>
                <a:spcPct val="110000"/>
              </a:lnSpc>
              <a:buFont typeface="Arial" panose="020B0604020202020204" pitchFamily="34" charset="0"/>
            </a:pP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2.  </a:t>
            </a:r>
            <a:r>
              <a:rPr lang="en-US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Model-II: </a:t>
            </a: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Model developed in Solidworks</a:t>
            </a: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- </a:t>
            </a:r>
          </a:p>
          <a:p>
            <a:pPr marL="992505" indent="-441325" algn="just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Actual model with the links having the desired geometry. </a:t>
            </a:r>
          </a:p>
          <a:p>
            <a:pPr marL="992505" indent="-441325" algn="just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The model needs to be imported to Simulink using an extension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50620"/>
          <a:stretch>
            <a:fillRect/>
          </a:stretch>
        </p:blipFill>
        <p:spPr>
          <a:xfrm>
            <a:off x="9524365" y="2514600"/>
            <a:ext cx="4921250" cy="2134235"/>
          </a:xfrm>
          <a:prstGeom prst="rect">
            <a:avLst/>
          </a:prstGeom>
        </p:spPr>
      </p:pic>
      <p:pic>
        <p:nvPicPr>
          <p:cNvPr id="35844" name="Google Shape;207;p23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365" y="5160645"/>
            <a:ext cx="4921885" cy="29927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822" y="130283"/>
            <a:ext cx="12390755" cy="708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l" defTabSz="914400" rtl="0" eaLnBrk="0" fontAlgn="auto" latinLnBrk="0" hangingPunct="0">
              <a:lnSpc>
                <a:spcPts val="5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Inverse and Forward Kinematic Analysis in </a:t>
            </a:r>
            <a:r>
              <a:rPr kumimoji="0" lang="en-US" sz="3200" b="1" i="0" u="none" strike="noStrike" kern="1200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Matlab</a:t>
            </a:r>
            <a:r>
              <a:rPr kumimoji="0" lang="en-US" sz="3200" b="1" i="0" u="none" strike="noStrike" kern="1200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Simulink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6200" y="1524000"/>
            <a:ext cx="14556105" cy="6661785"/>
            <a:chOff x="120" y="1920"/>
            <a:chExt cx="22923" cy="10491"/>
          </a:xfrm>
        </p:grpSpPr>
        <p:sp>
          <p:nvSpPr>
            <p:cNvPr id="7" name="Rectangle 6"/>
            <p:cNvSpPr/>
            <p:nvPr/>
          </p:nvSpPr>
          <p:spPr>
            <a:xfrm>
              <a:off x="20280" y="11627"/>
              <a:ext cx="264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 typeface="Calibri Light" panose="020F0302020204030204" charset="0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rcRect l="10981" r="11194" b="2834"/>
            <a:stretch>
              <a:fillRect/>
            </a:stretch>
          </p:blipFill>
          <p:spPr>
            <a:xfrm>
              <a:off x="120" y="3600"/>
              <a:ext cx="22800" cy="6844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120" y="4560"/>
              <a:ext cx="233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Times New Roman" panose="02020603050405020304" charset="0"/>
                  <a:cs typeface="Times New Roman" panose="02020603050405020304" charset="0"/>
                </a:rPr>
                <a:t>Input trajectory</a:t>
              </a: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3720" y="4560"/>
              <a:ext cx="29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Times New Roman" panose="02020603050405020304" charset="0"/>
                  <a:cs typeface="Times New Roman" panose="02020603050405020304" charset="0"/>
                </a:rPr>
                <a:t>Coordinate Transformation</a:t>
              </a: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840" y="11040"/>
              <a:ext cx="4321" cy="13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</a:rPr>
                <a:t>Inverse Kinematics block</a:t>
              </a: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6840" y="1920"/>
              <a:ext cx="355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Times New Roman" panose="02020603050405020304" charset="0"/>
                  <a:cs typeface="Times New Roman" panose="02020603050405020304" charset="0"/>
                </a:rPr>
                <a:t>Trajectory as an input to the inverse kinematic block</a:t>
              </a: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280" y="2584"/>
              <a:ext cx="355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Times New Roman" panose="02020603050405020304" charset="0"/>
                  <a:cs typeface="Times New Roman" panose="02020603050405020304" charset="0"/>
                </a:rPr>
                <a:t>Generated angular values of each joint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2350" y="11104"/>
              <a:ext cx="4306" cy="13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Robot model </a:t>
              </a:r>
            </a:p>
            <a:p>
              <a:pPr lvl="0" algn="ctr">
                <a:buClrTx/>
                <a:buSzTx/>
                <a:buFontTx/>
              </a:pPr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(rigid body tree)</a:t>
              </a: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8217" y="9240"/>
              <a:ext cx="3484" cy="21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Forward Kinematics block</a:t>
              </a:r>
            </a:p>
          </p:txBody>
        </p:sp>
        <p:cxnSp>
          <p:nvCxnSpPr>
            <p:cNvPr id="13" name="Straight Arrow Connector 12"/>
            <p:cNvCxnSpPr>
              <a:stCxn id="5" idx="2"/>
            </p:cNvCxnSpPr>
            <p:nvPr/>
          </p:nvCxnSpPr>
          <p:spPr>
            <a:xfrm flipH="1">
              <a:off x="1200" y="5576"/>
              <a:ext cx="85" cy="5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5280" y="5520"/>
              <a:ext cx="85" cy="5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040" y="3360"/>
              <a:ext cx="565" cy="15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9720" y="3600"/>
              <a:ext cx="2400" cy="19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" name="Rectangles 16"/>
            <p:cNvSpPr/>
            <p:nvPr/>
          </p:nvSpPr>
          <p:spPr>
            <a:xfrm>
              <a:off x="6840" y="1921"/>
              <a:ext cx="4320" cy="9119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s 17"/>
            <p:cNvSpPr/>
            <p:nvPr/>
          </p:nvSpPr>
          <p:spPr>
            <a:xfrm>
              <a:off x="18204" y="6834"/>
              <a:ext cx="3422" cy="2406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3200" y="3960"/>
              <a:ext cx="355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Times New Roman" panose="02020603050405020304" charset="0"/>
                  <a:cs typeface="Times New Roman" panose="02020603050405020304" charset="0"/>
                </a:rPr>
                <a:t>Feeding angular values to robotic arm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12120" y="4920"/>
              <a:ext cx="1680" cy="8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2" name="Rectangles 21"/>
            <p:cNvSpPr/>
            <p:nvPr/>
          </p:nvSpPr>
          <p:spPr>
            <a:xfrm>
              <a:off x="12350" y="5021"/>
              <a:ext cx="4193" cy="6055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9489" y="5340"/>
              <a:ext cx="355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Times New Roman" panose="02020603050405020304" charset="0"/>
                  <a:cs typeface="Times New Roman" panose="02020603050405020304" charset="0"/>
                </a:rPr>
                <a:t>Path traversed by robotic arm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20160" y="6385"/>
              <a:ext cx="1117" cy="12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1" name="Text Box 20"/>
          <p:cNvSpPr txBox="1"/>
          <p:nvPr/>
        </p:nvSpPr>
        <p:spPr>
          <a:xfrm>
            <a:off x="4114800" y="922020"/>
            <a:ext cx="6833870" cy="53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Analysis Flow in MATLAB Simulink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33"/>
  <p:tag name="AS_OS" val="Microsoft Windows NT 10.0.20348.0"/>
  <p:tag name="AS_RELEASE_DATE" val="2024.11.14"/>
  <p:tag name="AS_TITLE" val="Aspose.Slides for .NET6"/>
  <p:tag name="AS_VERSION" val="24.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1383</Words>
  <Application>Microsoft Office PowerPoint</Application>
  <PresentationFormat>Custom</PresentationFormat>
  <Paragraphs>247</Paragraphs>
  <Slides>39</Slides>
  <Notes>12</Notes>
  <HiddenSlides>0</HiddenSlides>
  <MMClips>7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Cascadia Mono SemiBold</vt:lpstr>
      <vt:lpstr>Crimson Pro Semi Bold</vt:lpstr>
      <vt:lpstr>Calibri</vt:lpstr>
      <vt:lpstr>Merriweather</vt:lpstr>
      <vt:lpstr>Calibri Light</vt:lpstr>
      <vt:lpstr>Times</vt:lpstr>
      <vt:lpstr>Raleway</vt:lpstr>
      <vt:lpstr>Times New Roman</vt:lpstr>
      <vt:lpstr>Heebo</vt:lpstr>
      <vt:lpstr>Arial</vt:lpstr>
      <vt:lpstr>Cascadia Code SemiBold</vt:lpstr>
      <vt:lpstr>Lato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THE_ONE_WHO_DECIDES</cp:lastModifiedBy>
  <cp:revision>145</cp:revision>
  <dcterms:created xsi:type="dcterms:W3CDTF">2025-02-01T11:18:00Z</dcterms:created>
  <dcterms:modified xsi:type="dcterms:W3CDTF">2025-08-23T15:26:28Z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A4ED9458998641AE893E139D12F4FED3_13</vt:lpwstr>
  </property>
  <property fmtid="{D5CDD505-2E9C-101B-9397-08002B2CF9AE}" pid="3" name="KSOProductBuildVer">
    <vt:lpwstr>2057-12.2.0.20348</vt:lpwstr>
  </property>
</Properties>
</file>